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67" r:id="rId2"/>
    <p:sldId id="368" r:id="rId3"/>
    <p:sldId id="369" r:id="rId4"/>
    <p:sldId id="370" r:id="rId5"/>
    <p:sldId id="371" r:id="rId6"/>
    <p:sldId id="372" r:id="rId7"/>
    <p:sldId id="373" r:id="rId8"/>
    <p:sldId id="374" r:id="rId9"/>
    <p:sldId id="375" r:id="rId10"/>
    <p:sldId id="376" r:id="rId11"/>
    <p:sldId id="377" r:id="rId12"/>
    <p:sldId id="378" r:id="rId13"/>
    <p:sldId id="391" r:id="rId14"/>
    <p:sldId id="380" r:id="rId15"/>
    <p:sldId id="381" r:id="rId16"/>
    <p:sldId id="382" r:id="rId17"/>
    <p:sldId id="383" r:id="rId18"/>
    <p:sldId id="384" r:id="rId19"/>
    <p:sldId id="385" r:id="rId20"/>
    <p:sldId id="386" r:id="rId21"/>
    <p:sldId id="387" r:id="rId22"/>
    <p:sldId id="389" r:id="rId23"/>
    <p:sldId id="390" r:id="rId24"/>
    <p:sldId id="392" r:id="rId25"/>
    <p:sldId id="366" r:id="rId26"/>
  </p:sldIdLst>
  <p:sldSz cx="9144000" cy="6858000" type="screen4x3"/>
  <p:notesSz cx="6810375" cy="99425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366FF"/>
    <a:srgbClr val="0099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44" autoAdjust="0"/>
    <p:restoredTop sz="90920" autoAdjust="0"/>
  </p:normalViewPr>
  <p:slideViewPr>
    <p:cSldViewPr>
      <p:cViewPr>
        <p:scale>
          <a:sx n="66" d="100"/>
          <a:sy n="66" d="100"/>
        </p:scale>
        <p:origin x="-1344" y="-7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7625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2700361-E2B3-49B0-8E97-55FC6A6B8FE2}" type="datetimeFigureOut">
              <a:rPr lang="en-GB"/>
              <a:pPr>
                <a:defRPr/>
              </a:pPr>
              <a:t>24/11/2022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7625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F5600E9-27C6-4155-9B8B-B212B963C5A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Time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25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Times"/>
              </a:defRPr>
            </a:lvl1pPr>
          </a:lstStyle>
          <a:p>
            <a:pPr>
              <a:defRPr/>
            </a:pPr>
            <a:fld id="{CB39B2F2-6CD9-4FD5-8B80-69F20941A39C}" type="datetimeFigureOut">
              <a:rPr lang="en-GB"/>
              <a:pPr>
                <a:defRPr/>
              </a:pPr>
              <a:t>24/11/2022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48300" cy="4473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Time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25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Times"/>
              </a:defRPr>
            </a:lvl1pPr>
          </a:lstStyle>
          <a:p>
            <a:pPr>
              <a:defRPr/>
            </a:pPr>
            <a:fld id="{92ECA86E-1068-43FE-9D5A-AF80812A77C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6DCF791-9EFE-4E9E-9981-A0EDF94B1673}" type="slidenum">
              <a:rPr lang="en-GB" smtClean="0">
                <a:latin typeface="Times" pitchFamily="18" charset="0"/>
              </a:rPr>
              <a:pPr/>
              <a:t>25</a:t>
            </a:fld>
            <a:endParaRPr lang="en-GB">
              <a:latin typeface="Times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"/>
          <p:cNvSpPr>
            <a:spLocks noGrp="1"/>
          </p:cNvSpPr>
          <p:nvPr>
            <p:ph type="ctrTitle"/>
          </p:nvPr>
        </p:nvSpPr>
        <p:spPr bwMode="auto">
          <a:xfrm>
            <a:off x="468313" y="476250"/>
            <a:ext cx="8351837" cy="14700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3600" b="1">
                <a:latin typeface="Calibri" pitchFamily="34" charset="0"/>
                <a:cs typeface="Calibri" pitchFamily="34" charset="0"/>
              </a:rPr>
              <a:t>Counting, estimating and sampling</a:t>
            </a:r>
          </a:p>
        </p:txBody>
      </p:sp>
      <p:sp>
        <p:nvSpPr>
          <p:cNvPr id="1027" name="Subtitle 2"/>
          <p:cNvSpPr>
            <a:spLocks noGrp="1"/>
          </p:cNvSpPr>
          <p:nvPr>
            <p:ph type="subTitle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8" name="Picture 2" descr="C:\Users\Graham &amp; Marjorie\AppData\Local\Microsoft\Windows\Temporary Internet Files\Low\Content.IE5\GAQ4NGFT\cartoon_Kate_Teresa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238" y="1557338"/>
            <a:ext cx="3384550" cy="401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armadillos_wandering_2_shop_preview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581400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4" descr="armadillos_wandering_2_shop_preview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0"/>
            <a:ext cx="3581400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5" descr="armadillos_wandering_2_shop_preview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0575"/>
            <a:ext cx="3581400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6" descr="armadillos_wandering_2_shop_preview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2060575"/>
            <a:ext cx="3581400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armadillos_wandering_2_shop_preview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0"/>
            <a:ext cx="3581400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8" descr="armadillos_wandering_2_shop_preview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2060575"/>
            <a:ext cx="3581400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9" descr="armadillos_wandering_2_shop_preview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68638"/>
            <a:ext cx="3581400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10" descr="armadillos_wandering_2_shop_preview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3068638"/>
            <a:ext cx="3581400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1" descr="armadillos_wandering_2_shop_preview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3068638"/>
            <a:ext cx="3581400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1" name="TextBox 12"/>
          <p:cNvSpPr txBox="1">
            <a:spLocks noChangeArrowheads="1"/>
          </p:cNvSpPr>
          <p:nvPr/>
        </p:nvSpPr>
        <p:spPr bwMode="auto">
          <a:xfrm>
            <a:off x="2843213" y="6308725"/>
            <a:ext cx="35290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/>
              <a:t>How many armadillos?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267" name="Subtitle 2"/>
          <p:cNvSpPr>
            <a:spLocks noGrp="1"/>
          </p:cNvSpPr>
          <p:nvPr>
            <p:ph type="subTitle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268" name="Picture 3" descr="penguins-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4" descr="penguins-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938" y="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5" descr="penguins-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24175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6" descr="penguins-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938" y="2924175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2" name="TextBox 7"/>
          <p:cNvSpPr txBox="1">
            <a:spLocks noChangeArrowheads="1"/>
          </p:cNvSpPr>
          <p:nvPr/>
        </p:nvSpPr>
        <p:spPr bwMode="auto">
          <a:xfrm>
            <a:off x="7524750" y="2133600"/>
            <a:ext cx="1474788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/>
              <a:t>How many penguins?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291" name="Picture 8" descr="ist2_3810716-flock-of-birds-isolate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527425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9" descr="ist2_3810716-flock-of-birds-isolate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8" y="0"/>
            <a:ext cx="3460750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10" descr="ist2_3810716-flock-of-birds-isolate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5038"/>
            <a:ext cx="2808288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11" descr="ist2_3810716-flock-of-birds-isolate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2060575"/>
            <a:ext cx="4176712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12" descr="ist2_3810716-flock-of-birds-isolate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60800"/>
            <a:ext cx="2808288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13" descr="ist2_3810716-flock-of-birds-isolate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3860800"/>
            <a:ext cx="4248150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7" name="TextBox 14"/>
          <p:cNvSpPr txBox="1">
            <a:spLocks noChangeArrowheads="1"/>
          </p:cNvSpPr>
          <p:nvPr/>
        </p:nvSpPr>
        <p:spPr bwMode="auto">
          <a:xfrm>
            <a:off x="6877050" y="2349500"/>
            <a:ext cx="2266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/>
              <a:t>A tricky challenge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7"/>
          <p:cNvSpPr txBox="1">
            <a:spLocks/>
          </p:cNvSpPr>
          <p:nvPr/>
        </p:nvSpPr>
        <p:spPr>
          <a:xfrm>
            <a:off x="539750" y="188913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lang="en-GB" sz="440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2195513" y="5445125"/>
            <a:ext cx="48974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>
                <a:latin typeface="Calibri" pitchFamily="34" charset="0"/>
                <a:cs typeface="Calibri" pitchFamily="34" charset="0"/>
              </a:rPr>
              <a:t>How many cars in the car park?</a:t>
            </a:r>
          </a:p>
        </p:txBody>
      </p:sp>
      <p:pic>
        <p:nvPicPr>
          <p:cNvPr id="13316" name="Picture 5" descr="Cars_1.pn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981075"/>
            <a:ext cx="7920037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4" descr="for_powerpoint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188" y="5805488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 descr="random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125538"/>
            <a:ext cx="6129337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2288" y="3189288"/>
            <a:ext cx="4794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00" y="1397000"/>
          <a:ext cx="412812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2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28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28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28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28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28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128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1281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7439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397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397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4397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397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4397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4397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4397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439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439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5486" name="Picture 3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3429000"/>
            <a:ext cx="163513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87" name="Picture 4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738" y="3141663"/>
            <a:ext cx="163512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88" name="Picture 6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938" y="2708275"/>
            <a:ext cx="163512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89" name="Picture 7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916238" y="3933825"/>
            <a:ext cx="1524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90" name="Picture 8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3573463"/>
            <a:ext cx="163512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91" name="Picture 9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3913" y="3662363"/>
            <a:ext cx="165100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92" name="Picture 10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3644900"/>
            <a:ext cx="163513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93" name="Picture 11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8713" y="3967163"/>
            <a:ext cx="165100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94" name="Picture 12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0" y="4365625"/>
            <a:ext cx="163513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95" name="Picture 13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3644900"/>
            <a:ext cx="163513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96" name="Picture 14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4076700"/>
            <a:ext cx="165100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97" name="Picture 15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4365625"/>
            <a:ext cx="165100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98" name="Picture 16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100" y="4437063"/>
            <a:ext cx="163513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99" name="Picture 17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4652963"/>
            <a:ext cx="163512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00" name="Picture 18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938" y="4508500"/>
            <a:ext cx="163512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01" name="Picture 19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4724400"/>
            <a:ext cx="163513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02" name="Picture 20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4437063"/>
            <a:ext cx="163512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03" name="Picture 21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4797425"/>
            <a:ext cx="163513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04" name="Picture 22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4652963"/>
            <a:ext cx="163513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05" name="Picture 23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2708275"/>
            <a:ext cx="16510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06" name="Picture 24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2708275"/>
            <a:ext cx="163512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07" name="Picture 25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2492375"/>
            <a:ext cx="163513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08" name="Picture 26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2205038"/>
            <a:ext cx="163512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09" name="Picture 27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4437063"/>
            <a:ext cx="163512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10" name="Picture 28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4437063"/>
            <a:ext cx="165100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11" name="Picture 29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4149725"/>
            <a:ext cx="163512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12" name="Picture 30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933825"/>
            <a:ext cx="165100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13" name="Picture 31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4005263"/>
            <a:ext cx="163512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14" name="Picture 32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4797425"/>
            <a:ext cx="163512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15" name="Picture 33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4005263"/>
            <a:ext cx="165100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16" name="Picture 34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941888"/>
            <a:ext cx="163513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17" name="Picture 35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0" y="4941888"/>
            <a:ext cx="163513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18" name="Picture 36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4941888"/>
            <a:ext cx="163512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19" name="Picture 37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4437063"/>
            <a:ext cx="163513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20" name="Picture 38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3500438"/>
            <a:ext cx="163512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21" name="Picture 39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938" y="3357563"/>
            <a:ext cx="163512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22" name="Picture 40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284538"/>
            <a:ext cx="163513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23" name="Picture 41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4365625"/>
            <a:ext cx="163512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24" name="Picture 42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4365625"/>
            <a:ext cx="165100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25" name="Picture 43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3860800"/>
            <a:ext cx="163512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26" name="Picture 44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3357563"/>
            <a:ext cx="163512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27" name="Picture 45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4038" y="4949825"/>
            <a:ext cx="163512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28" name="Picture 46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4581525"/>
            <a:ext cx="163512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29" name="Picture 47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4076700"/>
            <a:ext cx="163513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30" name="Picture 48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4076700"/>
            <a:ext cx="163513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31" name="Picture 49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3357563"/>
            <a:ext cx="163513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32" name="Picture 50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4724400"/>
            <a:ext cx="163513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33" name="Picture 51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4797425"/>
            <a:ext cx="165100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34" name="Picture 52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4437063"/>
            <a:ext cx="163513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35" name="Picture 53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4292600"/>
            <a:ext cx="163513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36" name="Picture 54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4581525"/>
            <a:ext cx="163513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37" name="Picture 55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4076700"/>
            <a:ext cx="163513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38" name="Picture 56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0" y="4149725"/>
            <a:ext cx="163513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39" name="Picture 57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475" y="3933825"/>
            <a:ext cx="163513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40" name="Picture 58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4365625"/>
            <a:ext cx="165100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41" name="Picture 59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838" y="4365625"/>
            <a:ext cx="163512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42" name="Picture 60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4005263"/>
            <a:ext cx="163513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43" name="Picture 61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4149725"/>
            <a:ext cx="163512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44" name="Picture 62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4076700"/>
            <a:ext cx="163513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45" name="Picture 63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4724400"/>
            <a:ext cx="16510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46" name="Picture 64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4868863"/>
            <a:ext cx="165100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47" name="Picture 65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838" y="4797425"/>
            <a:ext cx="163512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48" name="Picture 66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4941888"/>
            <a:ext cx="163513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49" name="Picture 67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4724400"/>
            <a:ext cx="163512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50" name="Picture 68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200" y="3789363"/>
            <a:ext cx="163513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51" name="Picture 69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3716338"/>
            <a:ext cx="163512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52" name="Picture 70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3068638"/>
            <a:ext cx="165100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53" name="Picture 71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997200"/>
            <a:ext cx="165100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54" name="Picture 72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838" y="2997200"/>
            <a:ext cx="163512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55" name="Picture 73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3716338"/>
            <a:ext cx="163512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56" name="Picture 74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3068638"/>
            <a:ext cx="165100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57" name="Picture 75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3284538"/>
            <a:ext cx="163513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58" name="Picture 76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100" y="4149725"/>
            <a:ext cx="163513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59" name="Picture 77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3500438"/>
            <a:ext cx="16510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0" name="Picture 78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5013325"/>
            <a:ext cx="163513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1" name="Picture 79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3716338"/>
            <a:ext cx="163512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2" name="Picture 80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3789363"/>
            <a:ext cx="163513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3" name="Picture 81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4076700"/>
            <a:ext cx="163513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4" name="Picture 82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3141663"/>
            <a:ext cx="163513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5" name="Picture 83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4868863"/>
            <a:ext cx="163513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6" name="Picture 84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2997200"/>
            <a:ext cx="163512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7" name="Picture 85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200" y="2636838"/>
            <a:ext cx="163513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8" name="Picture 86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2781300"/>
            <a:ext cx="163513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9" name="Picture 87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2205038"/>
            <a:ext cx="163513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70" name="Picture 88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1484313"/>
            <a:ext cx="165100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71" name="Picture 89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1557338"/>
            <a:ext cx="163513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72" name="Picture 90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1773238"/>
            <a:ext cx="163512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73" name="Picture 91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2060575"/>
            <a:ext cx="163512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74" name="Picture 92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2133600"/>
            <a:ext cx="163513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75" name="Picture 93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1916113"/>
            <a:ext cx="16510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76" name="Picture 94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238" y="2276475"/>
            <a:ext cx="163512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77" name="Picture 95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2420938"/>
            <a:ext cx="163513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78" name="Picture 96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8" y="2636838"/>
            <a:ext cx="163512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79" name="Picture 97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238" y="2997200"/>
            <a:ext cx="163512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80" name="Picture 98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2349500"/>
            <a:ext cx="165100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81" name="Picture 99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1550" y="3160713"/>
            <a:ext cx="165100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82" name="Picture 100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7550" y="1636713"/>
            <a:ext cx="165100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83" name="Picture 101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3068638"/>
            <a:ext cx="163513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84" name="Picture 102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2420938"/>
            <a:ext cx="163513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85" name="Picture 103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4750" y="2093913"/>
            <a:ext cx="165100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86" name="Picture 104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2349500"/>
            <a:ext cx="163512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87" name="Picture 105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9550" y="2398713"/>
            <a:ext cx="165100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88" name="Picture 106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2636838"/>
            <a:ext cx="163512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89" name="Picture 107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4350" y="2703513"/>
            <a:ext cx="165100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90" name="Picture 108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2997200"/>
            <a:ext cx="163513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91" name="Picture 109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8" y="2276475"/>
            <a:ext cx="163512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92" name="Picture 110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938" y="2997200"/>
            <a:ext cx="163512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93" name="Picture 111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1557338"/>
            <a:ext cx="165100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94" name="Picture 112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3644900"/>
            <a:ext cx="163512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95" name="Picture 113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2565400"/>
            <a:ext cx="163513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96" name="Picture 114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4350" y="2703513"/>
            <a:ext cx="165100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97" name="Picture 115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475" y="2420938"/>
            <a:ext cx="163513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98" name="Picture 116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275" y="2565400"/>
            <a:ext cx="165100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99" name="Picture 117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2997200"/>
            <a:ext cx="163513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00" name="Picture 118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200" y="1557338"/>
            <a:ext cx="163513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01" name="Picture 119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4350" y="2703513"/>
            <a:ext cx="165100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02" name="Picture 120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2060575"/>
            <a:ext cx="163513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03" name="Picture 121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275" y="2133600"/>
            <a:ext cx="165100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04" name="Picture 122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375" y="2420938"/>
            <a:ext cx="165100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05" name="Picture 123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9950" y="1789113"/>
            <a:ext cx="165100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06" name="Picture 124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1268413"/>
            <a:ext cx="165100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07" name="Picture 125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4750" y="2093913"/>
            <a:ext cx="165100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08" name="Picture 126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238" y="2133600"/>
            <a:ext cx="163512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09" name="Picture 127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2636838"/>
            <a:ext cx="163513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10" name="Picture 128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1916113"/>
            <a:ext cx="163512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11" name="Picture 129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4350" y="2703513"/>
            <a:ext cx="165100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12" name="Picture 130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6750" y="2855913"/>
            <a:ext cx="165100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13" name="Picture 131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2349500"/>
            <a:ext cx="165100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14" name="Picture 132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2600" y="1709738"/>
            <a:ext cx="163513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15" name="Picture 133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5000" y="1862138"/>
            <a:ext cx="163513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16" name="Picture 134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844675"/>
            <a:ext cx="165100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17" name="Picture 135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9800" y="2166938"/>
            <a:ext cx="163513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18" name="Picture 136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1916113"/>
            <a:ext cx="163512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2288" y="3189288"/>
            <a:ext cx="4794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00" y="1397000"/>
          <a:ext cx="41275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2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28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28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28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28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28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128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1281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7439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397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397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4397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397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4397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4397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4397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439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439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6510" name="Picture 3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3429000"/>
            <a:ext cx="163513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11" name="Picture 4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738" y="3141663"/>
            <a:ext cx="163512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12" name="Picture 6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938" y="2708275"/>
            <a:ext cx="163512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13" name="Picture 7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555875" y="2276475"/>
            <a:ext cx="1524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14" name="Picture 8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3357563"/>
            <a:ext cx="163513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15" name="Picture 9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275" y="3573463"/>
            <a:ext cx="165100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16" name="Picture 10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3644900"/>
            <a:ext cx="163513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17" name="Picture 11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3716338"/>
            <a:ext cx="16510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18" name="Picture 12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4652963"/>
            <a:ext cx="163513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19" name="Picture 13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3500438"/>
            <a:ext cx="16510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20" name="Picture 14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4076700"/>
            <a:ext cx="165100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21" name="Picture 15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4508500"/>
            <a:ext cx="16510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22" name="Picture 16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100" y="4437063"/>
            <a:ext cx="163513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23" name="Picture 17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4508500"/>
            <a:ext cx="163513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24" name="Picture 18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4724400"/>
            <a:ext cx="163512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25" name="Picture 19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4724400"/>
            <a:ext cx="163513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26" name="Picture 20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475" y="4652963"/>
            <a:ext cx="163513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27" name="Picture 21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4941888"/>
            <a:ext cx="163512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28" name="Picture 22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4652963"/>
            <a:ext cx="163513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29" name="Picture 23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2852738"/>
            <a:ext cx="165100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30" name="Picture 24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2708275"/>
            <a:ext cx="163512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31" name="Picture 25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2492375"/>
            <a:ext cx="163513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32" name="Picture 26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2205038"/>
            <a:ext cx="163512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33" name="Picture 27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4005263"/>
            <a:ext cx="165100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34" name="Picture 28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4437063"/>
            <a:ext cx="165100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35" name="Picture 29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4149725"/>
            <a:ext cx="163512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36" name="Picture 30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933825"/>
            <a:ext cx="165100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37" name="Picture 31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3573463"/>
            <a:ext cx="163512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38" name="Picture 32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4797425"/>
            <a:ext cx="163512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39" name="Picture 33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475" y="4365625"/>
            <a:ext cx="163513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40" name="Picture 34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941888"/>
            <a:ext cx="163513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41" name="Picture 35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0" y="4941888"/>
            <a:ext cx="163513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42" name="Picture 36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4941888"/>
            <a:ext cx="163512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43" name="Picture 37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4437063"/>
            <a:ext cx="163513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44" name="Picture 38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3068638"/>
            <a:ext cx="163512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45" name="Picture 39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938" y="3357563"/>
            <a:ext cx="163512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46" name="Picture 40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3213100"/>
            <a:ext cx="163513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47" name="Picture 41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4365625"/>
            <a:ext cx="163512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48" name="Picture 42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4365625"/>
            <a:ext cx="165100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49" name="Picture 43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3860800"/>
            <a:ext cx="163512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50" name="Picture 44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3644900"/>
            <a:ext cx="163513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51" name="Picture 45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4038" y="4949825"/>
            <a:ext cx="163512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52" name="Picture 46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2420938"/>
            <a:ext cx="163513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53" name="Picture 47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3284538"/>
            <a:ext cx="165100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54" name="Picture 48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3213100"/>
            <a:ext cx="165100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55" name="Picture 49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3357563"/>
            <a:ext cx="163513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56" name="Picture 50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4724400"/>
            <a:ext cx="163513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57" name="Picture 51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4797425"/>
            <a:ext cx="165100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58" name="Picture 52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4437063"/>
            <a:ext cx="163513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59" name="Picture 53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4292600"/>
            <a:ext cx="163513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60" name="Picture 54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4868863"/>
            <a:ext cx="163512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61" name="Picture 55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2997200"/>
            <a:ext cx="163512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62" name="Picture 56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4581525"/>
            <a:ext cx="163512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63" name="Picture 57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238" y="4508500"/>
            <a:ext cx="163512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64" name="Picture 58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4724400"/>
            <a:ext cx="16510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65" name="Picture 59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4868863"/>
            <a:ext cx="163513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66" name="Picture 60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4005263"/>
            <a:ext cx="163513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67" name="Picture 61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4149725"/>
            <a:ext cx="163512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68" name="Picture 62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4076700"/>
            <a:ext cx="163513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69" name="Picture 63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4724400"/>
            <a:ext cx="16510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70" name="Picture 64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3573463"/>
            <a:ext cx="163513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71" name="Picture 65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838" y="4797425"/>
            <a:ext cx="163512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72" name="Picture 66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4941888"/>
            <a:ext cx="163513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73" name="Picture 67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2852738"/>
            <a:ext cx="163512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74" name="Picture 68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100" y="3573463"/>
            <a:ext cx="163513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75" name="Picture 69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3716338"/>
            <a:ext cx="163512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76" name="Picture 70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3068638"/>
            <a:ext cx="165100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77" name="Picture 71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997200"/>
            <a:ext cx="165100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78" name="Picture 72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838" y="2997200"/>
            <a:ext cx="163512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79" name="Picture 73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3716338"/>
            <a:ext cx="163512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80" name="Picture 74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2997200"/>
            <a:ext cx="163512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81" name="Picture 75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3284538"/>
            <a:ext cx="163513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82" name="Picture 76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100" y="3644900"/>
            <a:ext cx="163513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83" name="Picture 77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3284538"/>
            <a:ext cx="163513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84" name="Picture 78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5013325"/>
            <a:ext cx="163513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85" name="Picture 79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2636838"/>
            <a:ext cx="163512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86" name="Picture 80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3789363"/>
            <a:ext cx="163513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87" name="Picture 81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3573463"/>
            <a:ext cx="163513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88" name="Picture 82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3141663"/>
            <a:ext cx="163513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89" name="Picture 83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4868863"/>
            <a:ext cx="163513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90" name="Picture 84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2997200"/>
            <a:ext cx="163512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91" name="Picture 85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200" y="2636838"/>
            <a:ext cx="163513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92" name="Picture 86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2781300"/>
            <a:ext cx="163513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93" name="Picture 87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2276475"/>
            <a:ext cx="163512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94" name="Picture 88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1484313"/>
            <a:ext cx="165100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95" name="Picture 89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1557338"/>
            <a:ext cx="163513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96" name="Picture 90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1773238"/>
            <a:ext cx="163512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97" name="Picture 91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2060575"/>
            <a:ext cx="163512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98" name="Picture 92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2133600"/>
            <a:ext cx="163513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99" name="Picture 93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1916113"/>
            <a:ext cx="16510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00" name="Picture 94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2924175"/>
            <a:ext cx="16510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01" name="Picture 95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2420938"/>
            <a:ext cx="163513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02" name="Picture 96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2781300"/>
            <a:ext cx="163513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03" name="Picture 97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3213100"/>
            <a:ext cx="163512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04" name="Picture 98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2349500"/>
            <a:ext cx="165100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05" name="Picture 99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1550" y="3160713"/>
            <a:ext cx="165100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06" name="Picture 100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7550" y="1636713"/>
            <a:ext cx="165100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07" name="Picture 101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3068638"/>
            <a:ext cx="163513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08" name="Picture 102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2420938"/>
            <a:ext cx="163513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09" name="Picture 103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4750" y="2093913"/>
            <a:ext cx="165100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10" name="Picture 104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2349500"/>
            <a:ext cx="163512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11" name="Picture 105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9550" y="2398713"/>
            <a:ext cx="165100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12" name="Picture 106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2636838"/>
            <a:ext cx="163512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13" name="Picture 107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4350" y="2703513"/>
            <a:ext cx="165100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14" name="Picture 108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2997200"/>
            <a:ext cx="163513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15" name="Picture 109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100" y="2492375"/>
            <a:ext cx="163513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16" name="Picture 110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938" y="2997200"/>
            <a:ext cx="163512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17" name="Picture 111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1557338"/>
            <a:ext cx="165100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18" name="Picture 112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3644900"/>
            <a:ext cx="163512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19" name="Picture 113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2565400"/>
            <a:ext cx="5032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20" name="Picture 114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200" y="2492375"/>
            <a:ext cx="163513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21" name="Picture 115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200" y="2781300"/>
            <a:ext cx="163513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22" name="Picture 116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275" y="2565400"/>
            <a:ext cx="165100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23" name="Picture 117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2997200"/>
            <a:ext cx="163513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24" name="Picture 118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2205038"/>
            <a:ext cx="163512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25" name="Picture 119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2781300"/>
            <a:ext cx="163512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26" name="Picture 120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565400"/>
            <a:ext cx="165100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27" name="Picture 121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275" y="2133600"/>
            <a:ext cx="165100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28" name="Picture 122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375" y="2420938"/>
            <a:ext cx="165100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29" name="Picture 123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9950" y="1789113"/>
            <a:ext cx="165100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30" name="Picture 124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1268413"/>
            <a:ext cx="165100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31" name="Picture 125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4750" y="2093913"/>
            <a:ext cx="165100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32" name="Picture 126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2565400"/>
            <a:ext cx="163512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33" name="Picture 127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3357563"/>
            <a:ext cx="163512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34" name="Picture 128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1916113"/>
            <a:ext cx="163512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35" name="Picture 129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3573463"/>
            <a:ext cx="163513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36" name="Picture 130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6750" y="2855913"/>
            <a:ext cx="165100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37" name="Picture 131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2349500"/>
            <a:ext cx="165100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38" name="Picture 132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2600" y="1709738"/>
            <a:ext cx="163513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39" name="Picture 133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5000" y="1862138"/>
            <a:ext cx="163513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40" name="Picture 134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844675"/>
            <a:ext cx="165100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41" name="Picture 135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9800" y="2166938"/>
            <a:ext cx="163513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42" name="Picture 136" descr="C:\Users\Graham &amp; Marjorie\AppData\Local\Microsoft\Windows\Temporary Internet Files\Content.IE5\WZXQQ5YZ\MC900437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1916113"/>
            <a:ext cx="163512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43" name="TextBox 137"/>
          <p:cNvSpPr txBox="1">
            <a:spLocks noChangeArrowheads="1"/>
          </p:cNvSpPr>
          <p:nvPr/>
        </p:nvSpPr>
        <p:spPr bwMode="auto">
          <a:xfrm>
            <a:off x="5003800" y="5732463"/>
            <a:ext cx="33067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alibri" pitchFamily="34" charset="0"/>
                <a:cs typeface="Calibri" pitchFamily="34" charset="0"/>
              </a:rPr>
              <a:t>What is happening here?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ctrTitle"/>
          </p:nvPr>
        </p:nvSpPr>
        <p:spPr bwMode="auto">
          <a:xfrm>
            <a:off x="755650" y="333375"/>
            <a:ext cx="7772400" cy="14700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>
                <a:latin typeface="Calibri" pitchFamily="34" charset="0"/>
                <a:cs typeface="Calibri" pitchFamily="34" charset="0"/>
              </a:rPr>
              <a:t>Getting a bit more realistic</a:t>
            </a:r>
          </a:p>
        </p:txBody>
      </p:sp>
      <p:sp>
        <p:nvSpPr>
          <p:cNvPr id="17411" name="Subtitle 2"/>
          <p:cNvSpPr>
            <a:spLocks noGrp="1"/>
          </p:cNvSpPr>
          <p:nvPr>
            <p:ph type="subTitle" idx="1"/>
          </p:nvPr>
        </p:nvSpPr>
        <p:spPr bwMode="auto">
          <a:xfrm>
            <a:off x="1403350" y="1700213"/>
            <a:ext cx="6400800" cy="1752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7412" name="Picture 5" descr="fieldwork-using-your-school-playing-field-2-19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1628775"/>
            <a:ext cx="2517775" cy="177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6" descr="untitled5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1700213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7" descr="untitled5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3284538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8" descr="untitled5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700213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9" descr="untitled5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284538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7" name="TextBox 12"/>
          <p:cNvSpPr txBox="1">
            <a:spLocks noChangeArrowheads="1"/>
          </p:cNvSpPr>
          <p:nvPr/>
        </p:nvSpPr>
        <p:spPr bwMode="auto">
          <a:xfrm>
            <a:off x="3779838" y="3716338"/>
            <a:ext cx="5356225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>
                <a:latin typeface="Calibri" pitchFamily="34" charset="0"/>
                <a:cs typeface="Calibri" pitchFamily="34" charset="0"/>
              </a:rPr>
              <a:t>Take a piece of material 50cm x 50cm and lay out </a:t>
            </a:r>
          </a:p>
          <a:p>
            <a:r>
              <a:rPr lang="en-GB" sz="2000">
                <a:latin typeface="Calibri" pitchFamily="34" charset="0"/>
                <a:cs typeface="Calibri" pitchFamily="34" charset="0"/>
              </a:rPr>
              <a:t>on desk. Collect a quadrat  5cm x 5cm</a:t>
            </a:r>
          </a:p>
          <a:p>
            <a:endParaRPr lang="en-GB" sz="2000">
              <a:latin typeface="Calibri" pitchFamily="34" charset="0"/>
              <a:cs typeface="Calibri" pitchFamily="34" charset="0"/>
            </a:endParaRPr>
          </a:p>
          <a:p>
            <a:r>
              <a:rPr lang="en-GB" sz="2000" b="1">
                <a:latin typeface="Calibri" pitchFamily="34" charset="0"/>
                <a:cs typeface="Calibri" pitchFamily="34" charset="0"/>
              </a:rPr>
              <a:t>Task</a:t>
            </a:r>
          </a:p>
          <a:p>
            <a:r>
              <a:rPr lang="en-GB" sz="2000">
                <a:latin typeface="Calibri" pitchFamily="34" charset="0"/>
                <a:cs typeface="Calibri" pitchFamily="34" charset="0"/>
              </a:rPr>
              <a:t>Try to estimate how many flowers or equivalent </a:t>
            </a:r>
          </a:p>
          <a:p>
            <a:r>
              <a:rPr lang="en-GB" sz="2000">
                <a:latin typeface="Calibri" pitchFamily="34" charset="0"/>
                <a:cs typeface="Calibri" pitchFamily="34" charset="0"/>
              </a:rPr>
              <a:t>are on your piece of material</a:t>
            </a:r>
          </a:p>
          <a:p>
            <a:r>
              <a:rPr lang="en-GB" sz="2000">
                <a:latin typeface="Calibri" pitchFamily="34" charset="0"/>
                <a:cs typeface="Calibri" pitchFamily="34" charset="0"/>
              </a:rPr>
              <a:t>Before you begin discuss your the system you are </a:t>
            </a:r>
          </a:p>
          <a:p>
            <a:r>
              <a:rPr lang="en-GB" sz="2000">
                <a:latin typeface="Calibri" pitchFamily="34" charset="0"/>
                <a:cs typeface="Calibri" pitchFamily="34" charset="0"/>
              </a:rPr>
              <a:t>going to use and write it down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Marjorie\AppData\Local\Microsoft\Windows\Temporary Internet Files\Content.IE5\3B9FRBB6\MP90039962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836613"/>
            <a:ext cx="2316163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2" descr="fraser_fir_branch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2492375"/>
            <a:ext cx="3752850" cy="281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3" descr="Scotch_Pine_Closeup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3357563"/>
            <a:ext cx="3506787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Box 4"/>
          <p:cNvSpPr txBox="1">
            <a:spLocks noChangeArrowheads="1"/>
          </p:cNvSpPr>
          <p:nvPr/>
        </p:nvSpPr>
        <p:spPr bwMode="auto">
          <a:xfrm>
            <a:off x="1403350" y="1196975"/>
            <a:ext cx="34686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600">
                <a:latin typeface="Calibri" pitchFamily="34" charset="0"/>
                <a:cs typeface="Calibri" pitchFamily="34" charset="0"/>
              </a:rPr>
              <a:t>Coniferous Forest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 descr="imagesCAADC1S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3068638"/>
            <a:ext cx="227965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2" descr="imagesv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692150"/>
            <a:ext cx="1973263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3" descr="imagesCA5ED1A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1500" y="404813"/>
            <a:ext cx="2295525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pgs_275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3" y="2708275"/>
            <a:ext cx="28765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 bwMode="auto">
          <a:xfrm>
            <a:off x="827088" y="476250"/>
            <a:ext cx="7772400" cy="14700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3600"/>
              <a:t>                 </a:t>
            </a:r>
            <a:r>
              <a:rPr lang="en-GB" sz="3600">
                <a:latin typeface="Calibri" pitchFamily="34" charset="0"/>
                <a:cs typeface="Calibri" pitchFamily="34" charset="0"/>
              </a:rPr>
              <a:t>CfE and National 4 and 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750" y="1412875"/>
            <a:ext cx="8353425" cy="4824413"/>
          </a:xfrm>
        </p:spPr>
        <p:txBody>
          <a:bodyPr>
            <a:normAutofit fontScale="77500" lnSpcReduction="20000"/>
          </a:bodyPr>
          <a:lstStyle/>
          <a:p>
            <a:pPr algn="l">
              <a:defRPr/>
            </a:pPr>
            <a:endParaRPr lang="en-GB" dirty="0"/>
          </a:p>
          <a:p>
            <a:pPr algn="l">
              <a:defRPr/>
            </a:pPr>
            <a:r>
              <a:rPr lang="en-GB" dirty="0">
                <a:latin typeface="Calibri" pitchFamily="34" charset="0"/>
                <a:cs typeface="Calibri" pitchFamily="34" charset="0"/>
              </a:rPr>
              <a:t>I can sample and identify living things from different habitats to compare their biodiversity and can suggest reasons for their distribution</a:t>
            </a:r>
          </a:p>
          <a:p>
            <a:pPr algn="l">
              <a:defRPr/>
            </a:pPr>
            <a:endParaRPr lang="en-GB" sz="1000" dirty="0">
              <a:latin typeface="Calibri" pitchFamily="34" charset="0"/>
              <a:cs typeface="Calibri" pitchFamily="34" charset="0"/>
            </a:endParaRPr>
          </a:p>
          <a:p>
            <a:pPr algn="l">
              <a:defRPr/>
            </a:pPr>
            <a:r>
              <a:rPr lang="en-GB" dirty="0">
                <a:latin typeface="Calibri" pitchFamily="34" charset="0"/>
                <a:cs typeface="Calibri" pitchFamily="34" charset="0"/>
              </a:rPr>
              <a:t>I understand how animal and plant species depend on each other and how living things are adapted for survival. I can predict the impact of population growth and natural hazards on biodiversity</a:t>
            </a:r>
          </a:p>
          <a:p>
            <a:pPr algn="l">
              <a:defRPr/>
            </a:pPr>
            <a:endParaRPr lang="en-GB" sz="1000" dirty="0">
              <a:latin typeface="Calibri" pitchFamily="34" charset="0"/>
              <a:cs typeface="Calibri" pitchFamily="34" charset="0"/>
            </a:endParaRPr>
          </a:p>
          <a:p>
            <a:pPr algn="l">
              <a:defRPr/>
            </a:pPr>
            <a:r>
              <a:rPr lang="en-GB" dirty="0">
                <a:latin typeface="Calibri" pitchFamily="34" charset="0"/>
                <a:cs typeface="Calibri" pitchFamily="34" charset="0"/>
              </a:rPr>
              <a:t>Give an example of a technique which might be used for sampling organisms, and describe its use</a:t>
            </a:r>
          </a:p>
          <a:p>
            <a:pPr algn="l">
              <a:defRPr/>
            </a:pPr>
            <a:endParaRPr lang="en-GB" sz="1000" dirty="0">
              <a:latin typeface="Calibri" pitchFamily="34" charset="0"/>
              <a:cs typeface="Calibri" pitchFamily="34" charset="0"/>
            </a:endParaRPr>
          </a:p>
          <a:p>
            <a:pPr algn="l">
              <a:defRPr/>
            </a:pPr>
            <a:r>
              <a:rPr lang="en-GB" dirty="0">
                <a:latin typeface="Calibri" pitchFamily="34" charset="0"/>
                <a:cs typeface="Calibri" pitchFamily="34" charset="0"/>
              </a:rPr>
              <a:t>Identify a possible source of error that might accompany a sampling technique and explain how it might be minimised</a:t>
            </a:r>
          </a:p>
          <a:p>
            <a:pPr algn="l">
              <a:defRPr/>
            </a:pPr>
            <a:endParaRPr lang="en-GB" dirty="0">
              <a:latin typeface="Calibri" pitchFamily="34" charset="0"/>
              <a:cs typeface="Calibri" pitchFamily="34" charset="0"/>
            </a:endParaRPr>
          </a:p>
          <a:p>
            <a:pPr algn="l">
              <a:defRPr/>
            </a:pPr>
            <a:endParaRPr lang="en-GB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</p:txBody>
      </p:sp>
      <p:pic>
        <p:nvPicPr>
          <p:cNvPr id="2052" name="Picture 4" descr="sciencesc_tcm4-5386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620713"/>
            <a:ext cx="26638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484" name="Picture 4" descr="Pasture-grasses-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565400"/>
            <a:ext cx="4351337" cy="290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moncot-grass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3716338"/>
            <a:ext cx="3128963" cy="213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 descr="diverse-lawn-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404813"/>
            <a:ext cx="32194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TextBox 7"/>
          <p:cNvSpPr txBox="1">
            <a:spLocks noChangeArrowheads="1"/>
          </p:cNvSpPr>
          <p:nvPr/>
        </p:nvSpPr>
        <p:spPr bwMode="auto">
          <a:xfrm>
            <a:off x="395288" y="1412875"/>
            <a:ext cx="43608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600">
                <a:latin typeface="Calibri" pitchFamily="34" charset="0"/>
                <a:cs typeface="Calibri" pitchFamily="34" charset="0"/>
              </a:rPr>
              <a:t>Biodiversity in Grasses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ctr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507" name="Subtitle 2"/>
          <p:cNvSpPr>
            <a:spLocks noGrp="1"/>
          </p:cNvSpPr>
          <p:nvPr>
            <p:ph type="subTitle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1508" name="Picture 3" descr="guidesgras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75" y="188913"/>
            <a:ext cx="915987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ctr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531" name="Subtitle 2"/>
          <p:cNvSpPr>
            <a:spLocks noGrp="1"/>
          </p:cNvSpPr>
          <p:nvPr>
            <p:ph type="subTitle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2532" name="Picture 6" descr="BEACON_Petri_Dish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3357563"/>
            <a:ext cx="3394075" cy="268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7" descr="imagesCA7613Y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3429000"/>
            <a:ext cx="2754312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8" descr="6%20well%20grid%20full%20web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692150"/>
            <a:ext cx="3341688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TextBox 9"/>
          <p:cNvSpPr txBox="1">
            <a:spLocks noChangeArrowheads="1"/>
          </p:cNvSpPr>
          <p:nvPr/>
        </p:nvSpPr>
        <p:spPr bwMode="auto">
          <a:xfrm>
            <a:off x="827088" y="981075"/>
            <a:ext cx="42672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600">
                <a:latin typeface="Calibri" pitchFamily="34" charset="0"/>
                <a:cs typeface="Calibri" pitchFamily="34" charset="0"/>
              </a:rPr>
              <a:t>Counting microbes and microbial</a:t>
            </a:r>
          </a:p>
          <a:p>
            <a:r>
              <a:rPr lang="en-GB" sz="3600">
                <a:latin typeface="Calibri" pitchFamily="34" charset="0"/>
                <a:cs typeface="Calibri" pitchFamily="34" charset="0"/>
              </a:rPr>
              <a:t>biodiversity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>
                <a:latin typeface="Calibri" pitchFamily="34" charset="0"/>
                <a:cs typeface="Calibri" pitchFamily="34" charset="0"/>
              </a:rPr>
              <a:t>Microbial Biodiversity</a:t>
            </a:r>
          </a:p>
        </p:txBody>
      </p:sp>
      <p:pic>
        <p:nvPicPr>
          <p:cNvPr id="23555" name="Content Placeholder 3" descr="diatom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475" y="4149725"/>
            <a:ext cx="2381250" cy="1562100"/>
          </a:xfrm>
          <a:noFill/>
          <a:ln>
            <a:miter lim="800000"/>
            <a:headEnd/>
            <a:tailEnd/>
          </a:ln>
        </p:spPr>
      </p:pic>
      <p:pic>
        <p:nvPicPr>
          <p:cNvPr id="23556" name="Picture 4" descr="fliment_bac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1628775"/>
            <a:ext cx="2082800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imagesCA15NOLB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1628775"/>
            <a:ext cx="2663825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ctrTitle"/>
          </p:nvPr>
        </p:nvSpPr>
        <p:spPr bwMode="auto">
          <a:xfrm>
            <a:off x="827088" y="476250"/>
            <a:ext cx="7772400" cy="14700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3600"/>
              <a:t>                 </a:t>
            </a:r>
            <a:r>
              <a:rPr lang="en-GB" sz="3600">
                <a:latin typeface="Calibri" pitchFamily="34" charset="0"/>
                <a:cs typeface="Calibri" pitchFamily="34" charset="0"/>
              </a:rPr>
              <a:t>CfE and National 4 and 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750" y="1412875"/>
            <a:ext cx="8353425" cy="4824413"/>
          </a:xfrm>
        </p:spPr>
        <p:txBody>
          <a:bodyPr>
            <a:normAutofit fontScale="77500" lnSpcReduction="20000"/>
          </a:bodyPr>
          <a:lstStyle/>
          <a:p>
            <a:pPr algn="l">
              <a:defRPr/>
            </a:pPr>
            <a:endParaRPr lang="en-GB" dirty="0"/>
          </a:p>
          <a:p>
            <a:pPr algn="l">
              <a:defRPr/>
            </a:pPr>
            <a:r>
              <a:rPr lang="en-GB" dirty="0">
                <a:latin typeface="Calibri" pitchFamily="34" charset="0"/>
                <a:cs typeface="Calibri" pitchFamily="34" charset="0"/>
              </a:rPr>
              <a:t>I can sample and identify living things from different habitats to compare their biodiversity and can suggest reasons for their distribution</a:t>
            </a:r>
          </a:p>
          <a:p>
            <a:pPr algn="l">
              <a:defRPr/>
            </a:pPr>
            <a:endParaRPr lang="en-GB" sz="1000" dirty="0">
              <a:latin typeface="Calibri" pitchFamily="34" charset="0"/>
              <a:cs typeface="Calibri" pitchFamily="34" charset="0"/>
            </a:endParaRPr>
          </a:p>
          <a:p>
            <a:pPr algn="l">
              <a:defRPr/>
            </a:pPr>
            <a:r>
              <a:rPr lang="en-GB" dirty="0">
                <a:latin typeface="Calibri" pitchFamily="34" charset="0"/>
                <a:cs typeface="Calibri" pitchFamily="34" charset="0"/>
              </a:rPr>
              <a:t>I understand how animal and plant species depend on each other and how living things are adapted for survival. I can predict the impact of population growth and natural hazards on biodiversity</a:t>
            </a:r>
          </a:p>
          <a:p>
            <a:pPr algn="l">
              <a:defRPr/>
            </a:pPr>
            <a:endParaRPr lang="en-GB" sz="1000" dirty="0">
              <a:latin typeface="Calibri" pitchFamily="34" charset="0"/>
              <a:cs typeface="Calibri" pitchFamily="34" charset="0"/>
            </a:endParaRPr>
          </a:p>
          <a:p>
            <a:pPr algn="l">
              <a:defRPr/>
            </a:pPr>
            <a:r>
              <a:rPr lang="en-GB" dirty="0">
                <a:latin typeface="Calibri" pitchFamily="34" charset="0"/>
                <a:cs typeface="Calibri" pitchFamily="34" charset="0"/>
              </a:rPr>
              <a:t>Give an example of a technique which might be used for sampling organisms, and describe its use</a:t>
            </a:r>
          </a:p>
          <a:p>
            <a:pPr algn="l">
              <a:defRPr/>
            </a:pPr>
            <a:endParaRPr lang="en-GB" sz="1000" dirty="0">
              <a:latin typeface="Calibri" pitchFamily="34" charset="0"/>
              <a:cs typeface="Calibri" pitchFamily="34" charset="0"/>
            </a:endParaRPr>
          </a:p>
          <a:p>
            <a:pPr algn="l">
              <a:defRPr/>
            </a:pPr>
            <a:r>
              <a:rPr lang="en-GB" dirty="0">
                <a:latin typeface="Calibri" pitchFamily="34" charset="0"/>
                <a:cs typeface="Calibri" pitchFamily="34" charset="0"/>
              </a:rPr>
              <a:t>Identify a possible source of error that might accompany a sampling technique and explain how it might be minimised</a:t>
            </a:r>
          </a:p>
          <a:p>
            <a:pPr algn="l">
              <a:defRPr/>
            </a:pPr>
            <a:endParaRPr lang="en-GB" dirty="0">
              <a:latin typeface="Calibri" pitchFamily="34" charset="0"/>
              <a:cs typeface="Calibri" pitchFamily="34" charset="0"/>
            </a:endParaRPr>
          </a:p>
          <a:p>
            <a:pPr algn="l">
              <a:defRPr/>
            </a:pPr>
            <a:endParaRPr lang="en-GB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</p:txBody>
      </p:sp>
      <p:pic>
        <p:nvPicPr>
          <p:cNvPr id="24580" name="Picture 4" descr="sciencesc_tcm4-5386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620713"/>
            <a:ext cx="26638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for_powerpoint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188" y="5805488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itle 2"/>
          <p:cNvSpPr>
            <a:spLocks noGrp="1"/>
          </p:cNvSpPr>
          <p:nvPr>
            <p:ph type="ctr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>
                <a:latin typeface="Calibri" pitchFamily="34" charset="0"/>
                <a:cs typeface="Calibri" pitchFamily="34" charset="0"/>
              </a:rPr>
              <a:t>Comments and Feedback</a:t>
            </a:r>
          </a:p>
        </p:txBody>
      </p:sp>
      <p:sp>
        <p:nvSpPr>
          <p:cNvPr id="25604" name="Subtitle 3"/>
          <p:cNvSpPr>
            <a:spLocks noGrp="1"/>
          </p:cNvSpPr>
          <p:nvPr>
            <p:ph type="subTitle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4400">
                <a:latin typeface="Calibri" pitchFamily="34" charset="0"/>
                <a:cs typeface="Calibri" pitchFamily="34" charset="0"/>
              </a:rPr>
              <a:t>An area for development?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 bwMode="auto">
          <a:xfrm>
            <a:off x="827088" y="404813"/>
            <a:ext cx="7772400" cy="14700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>
                <a:latin typeface="Calibri" pitchFamily="34" charset="0"/>
                <a:cs typeface="Calibri" pitchFamily="34" charset="0"/>
              </a:rPr>
              <a:t>Outdoor Learning 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6" name="Picture 2" descr="C:\Users\Home PC\Desktop\nov\files\sserc\TERESA\seashore for primary\seashore\DSCF05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268413"/>
            <a:ext cx="2881312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imagesCAUBP3KF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3789363"/>
            <a:ext cx="3024188" cy="226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waste-ground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713" y="3789363"/>
            <a:ext cx="295275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2" descr="C:\Users\Marjorie\AppData\Local\Microsoft\Windows\Temporary Internet Files\Content.IE5\2CVJOFOM\MP90044874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825" y="1268413"/>
            <a:ext cx="3059113" cy="203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4000">
                <a:latin typeface="Calibri" pitchFamily="34" charset="0"/>
                <a:cs typeface="Calibri" pitchFamily="34" charset="0"/>
              </a:rPr>
              <a:t>Counting, estimating and sampling</a:t>
            </a:r>
            <a:endParaRPr lang="en-GB" sz="400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55576" y="1196752"/>
            <a:ext cx="8229600" cy="4680520"/>
          </a:xfr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>
              <a:buFontTx/>
              <a:buNone/>
              <a:defRPr/>
            </a:pPr>
            <a:r>
              <a:rPr lang="en-GB" sz="2400" dirty="0">
                <a:latin typeface="Calibri" pitchFamily="34" charset="0"/>
                <a:cs typeface="Calibri" pitchFamily="34" charset="0"/>
              </a:rPr>
              <a:t>Before we start sampling we should consider a few questions :</a:t>
            </a:r>
          </a:p>
          <a:p>
            <a:pPr>
              <a:buFontTx/>
              <a:buNone/>
              <a:defRPr/>
            </a:pPr>
            <a:endParaRPr lang="en-GB" sz="800" dirty="0"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None/>
              <a:defRPr/>
            </a:pPr>
            <a:r>
              <a:rPr lang="en-GB" sz="2400" dirty="0">
                <a:latin typeface="Calibri" pitchFamily="34" charset="0"/>
                <a:cs typeface="Calibri" pitchFamily="34" charset="0"/>
              </a:rPr>
              <a:t>Why do scientists sample?</a:t>
            </a:r>
          </a:p>
          <a:p>
            <a:pPr lvl="1">
              <a:buFontTx/>
              <a:buNone/>
              <a:defRPr/>
            </a:pPr>
            <a:r>
              <a:rPr lang="en-GB" sz="2400" dirty="0">
                <a:latin typeface="Calibri" pitchFamily="34" charset="0"/>
                <a:cs typeface="Calibri" pitchFamily="34" charset="0"/>
              </a:rPr>
              <a:t>What makes a good sample?</a:t>
            </a:r>
          </a:p>
          <a:p>
            <a:pPr lvl="1">
              <a:buFontTx/>
              <a:buNone/>
              <a:defRPr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How do scientists sample?</a:t>
            </a:r>
          </a:p>
          <a:p>
            <a:pPr lvl="1">
              <a:buFontTx/>
              <a:buNone/>
              <a:defRPr/>
            </a:pPr>
            <a:endParaRPr lang="en-US" sz="800" dirty="0">
              <a:latin typeface="Calibri" pitchFamily="34" charset="0"/>
              <a:cs typeface="Calibri" pitchFamily="34" charset="0"/>
            </a:endParaRPr>
          </a:p>
          <a:p>
            <a:pPr>
              <a:buFontTx/>
              <a:buNone/>
              <a:defRPr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Teaching this topic touches on other important general skills : </a:t>
            </a:r>
          </a:p>
          <a:p>
            <a:pPr>
              <a:buFontTx/>
              <a:buNone/>
              <a:defRPr/>
            </a:pPr>
            <a:endParaRPr lang="en-US" sz="800" dirty="0"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None/>
              <a:defRPr/>
            </a:pPr>
            <a:r>
              <a:rPr lang="en-GB" sz="2400" dirty="0">
                <a:latin typeface="Calibri" pitchFamily="34" charset="0"/>
                <a:cs typeface="Calibri" pitchFamily="34" charset="0"/>
              </a:rPr>
              <a:t>Estimating,</a:t>
            </a:r>
          </a:p>
          <a:p>
            <a:pPr lvl="1">
              <a:buFontTx/>
              <a:buNone/>
              <a:defRPr/>
            </a:pPr>
            <a:r>
              <a:rPr lang="en-GB" sz="2400" dirty="0">
                <a:latin typeface="Calibri" pitchFamily="34" charset="0"/>
                <a:cs typeface="Calibri" pitchFamily="34" charset="0"/>
              </a:rPr>
              <a:t>When you need accuracy and when you do not?</a:t>
            </a:r>
          </a:p>
          <a:p>
            <a:pPr lvl="1">
              <a:buFontTx/>
              <a:buNone/>
              <a:defRPr/>
            </a:pPr>
            <a:r>
              <a:rPr lang="en-GB" sz="2400" dirty="0">
                <a:latin typeface="Calibri" pitchFamily="34" charset="0"/>
                <a:cs typeface="Calibri" pitchFamily="34" charset="0"/>
              </a:rPr>
              <a:t>When does something happen through chance?</a:t>
            </a:r>
          </a:p>
          <a:p>
            <a:pPr lvl="1">
              <a:buFontTx/>
              <a:buNone/>
              <a:defRPr/>
            </a:pPr>
            <a:r>
              <a:rPr lang="en-GB" sz="2400" dirty="0">
                <a:latin typeface="Calibri" pitchFamily="34" charset="0"/>
                <a:cs typeface="Calibri" pitchFamily="34" charset="0"/>
              </a:rPr>
              <a:t>When are other factors effecting a result or a trend?</a:t>
            </a:r>
          </a:p>
          <a:p>
            <a:pPr>
              <a:buFontTx/>
              <a:buNone/>
              <a:defRPr/>
            </a:pPr>
            <a:endParaRPr lang="en-GB" sz="800" dirty="0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 bwMode="auto">
          <a:xfrm>
            <a:off x="900113" y="549275"/>
            <a:ext cx="7772400" cy="14700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GB"/>
              <a:t>           </a:t>
            </a:r>
            <a:r>
              <a:rPr lang="en-GB" sz="4000">
                <a:latin typeface="Calibri" pitchFamily="34" charset="0"/>
                <a:cs typeface="Calibri" pitchFamily="34" charset="0"/>
              </a:rPr>
              <a:t>CfE Numeracy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313" y="1412875"/>
            <a:ext cx="8424862" cy="5157788"/>
          </a:xfrm>
        </p:spPr>
        <p:txBody>
          <a:bodyPr>
            <a:normAutofit fontScale="55000" lnSpcReduction="20000"/>
          </a:bodyPr>
          <a:lstStyle/>
          <a:p>
            <a:pPr algn="l">
              <a:defRPr/>
            </a:pPr>
            <a:r>
              <a:rPr lang="en-GB" sz="3600" dirty="0">
                <a:latin typeface="Calibri" pitchFamily="34" charset="0"/>
                <a:cs typeface="Calibri" pitchFamily="34" charset="0"/>
              </a:rPr>
              <a:t>I am developing a sense of size and amount by observing, exploring, using and communicating with others about things in the world around me</a:t>
            </a:r>
          </a:p>
          <a:p>
            <a:pPr algn="l">
              <a:defRPr/>
            </a:pPr>
            <a:endParaRPr lang="en-GB" sz="3600" dirty="0">
              <a:latin typeface="Calibri" pitchFamily="34" charset="0"/>
              <a:cs typeface="Calibri" pitchFamily="34" charset="0"/>
            </a:endParaRPr>
          </a:p>
          <a:p>
            <a:pPr algn="l">
              <a:defRPr/>
            </a:pPr>
            <a:r>
              <a:rPr lang="en-GB" sz="3600" dirty="0">
                <a:latin typeface="Calibri" pitchFamily="34" charset="0"/>
                <a:cs typeface="Calibri" pitchFamily="34" charset="0"/>
              </a:rPr>
              <a:t>I can conduct simple experiments involving chance and communicate my predictions and findings using the vocabulary of probability</a:t>
            </a:r>
          </a:p>
          <a:p>
            <a:pPr algn="l">
              <a:defRPr/>
            </a:pPr>
            <a:r>
              <a:rPr lang="en-GB" sz="3600" dirty="0">
                <a:latin typeface="Calibri" pitchFamily="34" charset="0"/>
                <a:cs typeface="Calibri" pitchFamily="34" charset="0"/>
              </a:rPr>
              <a:t>	</a:t>
            </a:r>
          </a:p>
          <a:p>
            <a:pPr algn="l">
              <a:defRPr/>
            </a:pPr>
            <a:r>
              <a:rPr lang="en-GB" sz="3600" dirty="0">
                <a:latin typeface="Calibri" pitchFamily="34" charset="0"/>
                <a:cs typeface="Calibri" pitchFamily="34" charset="0"/>
              </a:rPr>
              <a:t>When analysing information or collecting data of my own, I can use my understanding of how bias may arise and how sample size can affect precision, to ensure that the data allows for fair conclusions to be drawn 	</a:t>
            </a:r>
          </a:p>
          <a:p>
            <a:pPr algn="l">
              <a:defRPr/>
            </a:pPr>
            <a:endParaRPr lang="en-GB" sz="3600" dirty="0">
              <a:latin typeface="Calibri" pitchFamily="34" charset="0"/>
              <a:cs typeface="Calibri" pitchFamily="34" charset="0"/>
            </a:endParaRPr>
          </a:p>
          <a:p>
            <a:pPr algn="l">
              <a:defRPr/>
            </a:pPr>
            <a:r>
              <a:rPr lang="en-GB" sz="3600" dirty="0">
                <a:latin typeface="Calibri" pitchFamily="34" charset="0"/>
                <a:cs typeface="Calibri" pitchFamily="34" charset="0"/>
              </a:rPr>
              <a:t>I can round a number using an appropriate degree of accuracy, having taken into account the context of the problem</a:t>
            </a:r>
          </a:p>
          <a:p>
            <a:pPr algn="l">
              <a:defRPr/>
            </a:pPr>
            <a:endParaRPr lang="en-GB" sz="3600" dirty="0">
              <a:latin typeface="Calibri" pitchFamily="34" charset="0"/>
              <a:cs typeface="Calibri" pitchFamily="34" charset="0"/>
            </a:endParaRPr>
          </a:p>
          <a:p>
            <a:pPr algn="l">
              <a:defRPr/>
            </a:pPr>
            <a:r>
              <a:rPr lang="en-GB" sz="3600" dirty="0">
                <a:latin typeface="Calibri" pitchFamily="34" charset="0"/>
                <a:cs typeface="Calibri" pitchFamily="34" charset="0"/>
              </a:rPr>
              <a:t>Having investigated the practical impact of inaccuracy and error, I can use my knowledge of tolerance when choosing the required degree of accuracy to make real-life calculations 	</a:t>
            </a:r>
          </a:p>
          <a:p>
            <a:pPr algn="l">
              <a:defRPr/>
            </a:pPr>
            <a:r>
              <a:rPr lang="en-GB" sz="3600" dirty="0">
                <a:latin typeface="Calibri" pitchFamily="34" charset="0"/>
                <a:cs typeface="Calibri" pitchFamily="34" charset="0"/>
              </a:rPr>
              <a:t>	</a:t>
            </a:r>
          </a:p>
          <a:p>
            <a:pPr algn="l">
              <a:defRPr/>
            </a:pPr>
            <a:endParaRPr lang="en-GB" dirty="0"/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025" y="115888"/>
            <a:ext cx="1622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 bwMode="auto">
          <a:xfrm>
            <a:off x="755650" y="476250"/>
            <a:ext cx="7772400" cy="14700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4000">
                <a:latin typeface="Calibri" pitchFamily="34" charset="0"/>
                <a:cs typeface="Calibri" pitchFamily="34" charset="0"/>
              </a:rPr>
              <a:t>Why do scientists sample?</a:t>
            </a:r>
          </a:p>
        </p:txBody>
      </p:sp>
      <p:sp>
        <p:nvSpPr>
          <p:cNvPr id="6147" name="Subtitle 2"/>
          <p:cNvSpPr>
            <a:spLocks noGrp="1"/>
          </p:cNvSpPr>
          <p:nvPr>
            <p:ph type="subTitle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 descr="right-BM-wildcat-076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6084168" y="1700808"/>
            <a:ext cx="22860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9" name="Picture 4" descr="2511384_f26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844675"/>
            <a:ext cx="24479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5" descr="2561252664_88b19dc2b7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4221163"/>
            <a:ext cx="2706687" cy="180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6" descr="imagesCAL36T1X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375" y="2276475"/>
            <a:ext cx="1909763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>
                <a:latin typeface="Calibri" pitchFamily="34" charset="0"/>
                <a:cs typeface="Calibri" pitchFamily="34" charset="0"/>
              </a:rPr>
              <a:t>What makes a good sample?</a:t>
            </a:r>
          </a:p>
        </p:txBody>
      </p:sp>
      <p:pic>
        <p:nvPicPr>
          <p:cNvPr id="7171" name="Content Placeholder 5" descr="2404571_889cc4d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052513"/>
            <a:ext cx="8023225" cy="4525962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4000">
                <a:latin typeface="Calibri" pitchFamily="34" charset="0"/>
                <a:cs typeface="Calibri" pitchFamily="34" charset="0"/>
              </a:rPr>
              <a:t>What makes a good sample?</a:t>
            </a:r>
          </a:p>
        </p:txBody>
      </p:sp>
      <p:pic>
        <p:nvPicPr>
          <p:cNvPr id="8195" name="Content Placeholder 5" descr="imagesCAEJ51AQ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2349500"/>
            <a:ext cx="2922588" cy="1943100"/>
          </a:xfrm>
          <a:noFill/>
          <a:ln>
            <a:miter lim="800000"/>
            <a:headEnd/>
            <a:tailEnd/>
          </a:ln>
        </p:spPr>
      </p:pic>
      <p:pic>
        <p:nvPicPr>
          <p:cNvPr id="8196" name="Picture 6" descr="imagesCATDE0QV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2349500"/>
            <a:ext cx="2863850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1116013" y="4581525"/>
            <a:ext cx="72723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Calibri" pitchFamily="34" charset="0"/>
                <a:cs typeface="Calibri" pitchFamily="34" charset="0"/>
              </a:rPr>
              <a:t>The sample is representative of the whole</a:t>
            </a:r>
          </a:p>
          <a:p>
            <a:endParaRPr lang="en-GB">
              <a:latin typeface="Calibri" pitchFamily="34" charset="0"/>
              <a:cs typeface="Calibri" pitchFamily="34" charset="0"/>
            </a:endParaRPr>
          </a:p>
          <a:p>
            <a:r>
              <a:rPr lang="en-GB">
                <a:latin typeface="Calibri" pitchFamily="34" charset="0"/>
                <a:cs typeface="Calibri" pitchFamily="34" charset="0"/>
              </a:rPr>
              <a:t>You do enough sampling to even out random differences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>
                <a:latin typeface="Calibri" pitchFamily="34" charset="0"/>
                <a:cs typeface="Calibri" pitchFamily="34" charset="0"/>
              </a:rPr>
              <a:t>How do scientists sample?</a:t>
            </a:r>
          </a:p>
        </p:txBody>
      </p:sp>
      <p:pic>
        <p:nvPicPr>
          <p:cNvPr id="9219" name="Picture 2" descr="C:\Users\Graham &amp; Marjorie\Desktop\nov\files\sserc\TERESA\seashore for primary\2010\DSC003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412875"/>
            <a:ext cx="2265363" cy="1700213"/>
          </a:xfrm>
          <a:noFill/>
          <a:ln>
            <a:miter lim="800000"/>
            <a:headEnd/>
            <a:tailEnd/>
          </a:ln>
        </p:spPr>
      </p:pic>
      <p:pic>
        <p:nvPicPr>
          <p:cNvPr id="9220" name="Picture 4" descr="mark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375" y="1700213"/>
            <a:ext cx="26320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grid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250" y="3716338"/>
            <a:ext cx="2016125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 descr="imagesCAHXVBHD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7500" y="2492375"/>
            <a:ext cx="2476500" cy="185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TextBox 7"/>
          <p:cNvSpPr txBox="1">
            <a:spLocks noChangeArrowheads="1"/>
          </p:cNvSpPr>
          <p:nvPr/>
        </p:nvSpPr>
        <p:spPr bwMode="auto">
          <a:xfrm>
            <a:off x="3635375" y="4508500"/>
            <a:ext cx="46815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600">
                <a:latin typeface="Calibri" pitchFamily="34" charset="0"/>
                <a:cs typeface="Calibri" pitchFamily="34" charset="0"/>
              </a:rPr>
              <a:t>You need a system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Template Whit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2591</TotalTime>
  <Words>465</Words>
  <Application>Microsoft Office PowerPoint</Application>
  <PresentationFormat>On-screen Show (4:3)</PresentationFormat>
  <Paragraphs>82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Template White</vt:lpstr>
      <vt:lpstr>Counting, estimating and sampling</vt:lpstr>
      <vt:lpstr>                 CfE and National 4 and 5</vt:lpstr>
      <vt:lpstr>Outdoor Learning </vt:lpstr>
      <vt:lpstr>Counting, estimating and sampling</vt:lpstr>
      <vt:lpstr>           CfE Numeracy</vt:lpstr>
      <vt:lpstr>Why do scientists sample?</vt:lpstr>
      <vt:lpstr>What makes a good sample?</vt:lpstr>
      <vt:lpstr>What makes a good sample?</vt:lpstr>
      <vt:lpstr>How do scientists sample?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Getting a bit more realistic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Microbial Biodiversity</vt:lpstr>
      <vt:lpstr>                 CfE and National 4 and 5</vt:lpstr>
      <vt:lpstr>Comments and Feedback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Don Sutherland</dc:creator>
  <cp:lastModifiedBy>Kate Andrews</cp:lastModifiedBy>
  <cp:revision>265</cp:revision>
  <dcterms:created xsi:type="dcterms:W3CDTF">2009-12-04T13:55:33Z</dcterms:created>
  <dcterms:modified xsi:type="dcterms:W3CDTF">2022-11-24T12:08:10Z</dcterms:modified>
</cp:coreProperties>
</file>