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7" r:id="rId2"/>
    <p:sldId id="258" r:id="rId3"/>
    <p:sldId id="264" r:id="rId4"/>
    <p:sldId id="266" r:id="rId5"/>
    <p:sldId id="313" r:id="rId6"/>
    <p:sldId id="268" r:id="rId7"/>
    <p:sldId id="269" r:id="rId8"/>
    <p:sldId id="270" r:id="rId9"/>
    <p:sldId id="271" r:id="rId10"/>
    <p:sldId id="272" r:id="rId11"/>
    <p:sldId id="274" r:id="rId12"/>
    <p:sldId id="276" r:id="rId13"/>
    <p:sldId id="278" r:id="rId14"/>
    <p:sldId id="279" r:id="rId15"/>
    <p:sldId id="282" r:id="rId16"/>
    <p:sldId id="283" r:id="rId17"/>
    <p:sldId id="284" r:id="rId18"/>
    <p:sldId id="285" r:id="rId19"/>
    <p:sldId id="312" r:id="rId20"/>
    <p:sldId id="288" r:id="rId21"/>
    <p:sldId id="308" r:id="rId22"/>
    <p:sldId id="310" r:id="rId23"/>
    <p:sldId id="31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3A7D6-0B25-44BD-AD6F-B7C2BDD9CDF2}" type="datetimeFigureOut">
              <a:rPr lang="en-GB" smtClean="0"/>
              <a:pPr/>
              <a:t>11/01/2019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A4FFE-B404-49CF-A2A5-3EBBA51870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01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086560-CF64-40B2-8D8E-FA3A49749AE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273-B094-48EB-8A07-E40F92163E44}" type="datetimeFigureOut">
              <a:rPr lang="en-GB" smtClean="0"/>
              <a:pPr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0CF-E9A3-49FB-9899-C17F5C426A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06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273-B094-48EB-8A07-E40F92163E44}" type="datetimeFigureOut">
              <a:rPr lang="en-GB" smtClean="0"/>
              <a:pPr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0CF-E9A3-49FB-9899-C17F5C426A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273-B094-48EB-8A07-E40F92163E44}" type="datetimeFigureOut">
              <a:rPr lang="en-GB" smtClean="0"/>
              <a:pPr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0CF-E9A3-49FB-9899-C17F5C426A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9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273-B094-48EB-8A07-E40F92163E44}" type="datetimeFigureOut">
              <a:rPr lang="en-GB" smtClean="0"/>
              <a:pPr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0CF-E9A3-49FB-9899-C17F5C426A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0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273-B094-48EB-8A07-E40F92163E44}" type="datetimeFigureOut">
              <a:rPr lang="en-GB" smtClean="0"/>
              <a:pPr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0CF-E9A3-49FB-9899-C17F5C426A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30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273-B094-48EB-8A07-E40F92163E44}" type="datetimeFigureOut">
              <a:rPr lang="en-GB" smtClean="0"/>
              <a:pPr/>
              <a:t>11/01/2019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0CF-E9A3-49FB-9899-C17F5C426A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62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273-B094-48EB-8A07-E40F92163E44}" type="datetimeFigureOut">
              <a:rPr lang="en-GB" smtClean="0"/>
              <a:pPr/>
              <a:t>11/01/2019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0CF-E9A3-49FB-9899-C17F5C426A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273-B094-48EB-8A07-E40F92163E44}" type="datetimeFigureOut">
              <a:rPr lang="en-GB" smtClean="0"/>
              <a:pPr/>
              <a:t>11/01/2019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0CF-E9A3-49FB-9899-C17F5C426A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85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273-B094-48EB-8A07-E40F92163E44}" type="datetimeFigureOut">
              <a:rPr lang="en-GB" smtClean="0"/>
              <a:pPr/>
              <a:t>11/01/2019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0CF-E9A3-49FB-9899-C17F5C426A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2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273-B094-48EB-8A07-E40F92163E44}" type="datetimeFigureOut">
              <a:rPr lang="en-GB" smtClean="0"/>
              <a:pPr/>
              <a:t>11/01/2019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0CF-E9A3-49FB-9899-C17F5C426A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6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273-B094-48EB-8A07-E40F92163E44}" type="datetimeFigureOut">
              <a:rPr lang="en-GB" smtClean="0"/>
              <a:pPr/>
              <a:t>11/01/2019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50CF-E9A3-49FB-9899-C17F5C426A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CFFE2-9792-4383-94A6-55E9CFA5A6B8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A833F-0854-4160-94E1-48E417E9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ung%20beans%202.av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D281EF-088F-497B-B92A-1C3E51CFC679}"/>
              </a:ext>
            </a:extLst>
          </p:cNvPr>
          <p:cNvSpPr txBox="1"/>
          <p:nvPr/>
        </p:nvSpPr>
        <p:spPr>
          <a:xfrm>
            <a:off x="681861" y="1845578"/>
            <a:ext cx="7852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i="1" dirty="0">
                <a:solidFill>
                  <a:srgbClr val="002060"/>
                </a:solidFill>
              </a:rPr>
              <a:t>Digital Microscopy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F9100-0BF9-467C-ACC1-7E37B4ECA3B0}"/>
              </a:ext>
            </a:extLst>
          </p:cNvPr>
          <p:cNvSpPr txBox="1"/>
          <p:nvPr/>
        </p:nvSpPr>
        <p:spPr>
          <a:xfrm>
            <a:off x="6218056" y="4168142"/>
            <a:ext cx="2676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Kate Andrews</a:t>
            </a:r>
          </a:p>
          <a:p>
            <a:r>
              <a:rPr lang="en-GB" sz="2800" dirty="0">
                <a:solidFill>
                  <a:srgbClr val="002060"/>
                </a:solidFill>
              </a:rPr>
              <a:t>Margaret Louis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ED415-5825-4077-8651-576A239BE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928" y="5313027"/>
            <a:ext cx="1590675" cy="762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54FA5A-8D94-4225-961D-153EF1DEE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5" y="5122249"/>
            <a:ext cx="2021572" cy="82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C2C7BA9-484B-4081-BB8E-8F4D30DAA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55" y="5466765"/>
            <a:ext cx="1008673" cy="48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74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Mixed algae x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 descr="Mixed algae x2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37991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22" y="674469"/>
            <a:ext cx="9144000" cy="4088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0"/>
            <a:ext cx="8410575" cy="6477000"/>
            <a:chOff x="457200" y="0"/>
            <a:chExt cx="8410575" cy="6477000"/>
          </a:xfrm>
        </p:grpSpPr>
        <p:pic>
          <p:nvPicPr>
            <p:cNvPr id="43013" name="Picture 1" descr="Screen_6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0"/>
              <a:ext cx="8410575" cy="64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533400" y="457200"/>
              <a:ext cx="5257800" cy="1528763"/>
              <a:chOff x="533400" y="457200"/>
              <a:chExt cx="5257800" cy="1528763"/>
            </a:xfrm>
          </p:grpSpPr>
          <p:sp>
            <p:nvSpPr>
              <p:cNvPr id="43015" name="TextBox 2"/>
              <p:cNvSpPr txBox="1">
                <a:spLocks noChangeArrowheads="1"/>
              </p:cNvSpPr>
              <p:nvPr/>
            </p:nvSpPr>
            <p:spPr bwMode="auto">
              <a:xfrm>
                <a:off x="4876800" y="1524000"/>
                <a:ext cx="914400" cy="4619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Text</a:t>
                </a:r>
              </a:p>
            </p:txBody>
          </p:sp>
          <p:sp>
            <p:nvSpPr>
              <p:cNvPr id="43016" name="TextBox 3"/>
              <p:cNvSpPr txBox="1">
                <a:spLocks noChangeArrowheads="1"/>
              </p:cNvSpPr>
              <p:nvPr/>
            </p:nvSpPr>
            <p:spPr bwMode="auto">
              <a:xfrm>
                <a:off x="1905000" y="1524000"/>
                <a:ext cx="1752600" cy="4619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Format text</a:t>
                </a:r>
              </a:p>
            </p:txBody>
          </p:sp>
          <p:sp>
            <p:nvSpPr>
              <p:cNvPr id="43017" name="TextBox 4"/>
              <p:cNvSpPr txBox="1">
                <a:spLocks noChangeArrowheads="1"/>
              </p:cNvSpPr>
              <p:nvPr/>
            </p:nvSpPr>
            <p:spPr bwMode="auto">
              <a:xfrm>
                <a:off x="3810000" y="1524000"/>
                <a:ext cx="914400" cy="4619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Undo</a:t>
                </a:r>
              </a:p>
            </p:txBody>
          </p:sp>
          <p:sp>
            <p:nvSpPr>
              <p:cNvPr id="43018" name="TextBox 5"/>
              <p:cNvSpPr txBox="1">
                <a:spLocks noChangeArrowheads="1"/>
              </p:cNvSpPr>
              <p:nvPr/>
            </p:nvSpPr>
            <p:spPr bwMode="auto">
              <a:xfrm>
                <a:off x="533400" y="1524000"/>
                <a:ext cx="1219200" cy="4619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Colour</a:t>
                </a:r>
              </a:p>
            </p:txBody>
          </p:sp>
          <p:cxnSp>
            <p:nvCxnSpPr>
              <p:cNvPr id="43019" name="Straight Arrow Connector 7"/>
              <p:cNvCxnSpPr>
                <a:cxnSpLocks noChangeShapeType="1"/>
                <a:stCxn id="43018" idx="0"/>
              </p:cNvCxnSpPr>
              <p:nvPr/>
            </p:nvCxnSpPr>
            <p:spPr bwMode="auto">
              <a:xfrm rot="5400000" flipH="1" flipV="1">
                <a:off x="952500" y="647700"/>
                <a:ext cx="1066800" cy="68580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3020" name="Straight Arrow Connector 8"/>
              <p:cNvCxnSpPr>
                <a:cxnSpLocks noChangeShapeType="1"/>
              </p:cNvCxnSpPr>
              <p:nvPr/>
            </p:nvCxnSpPr>
            <p:spPr bwMode="auto">
              <a:xfrm rot="16200000" flipV="1">
                <a:off x="2057400" y="838200"/>
                <a:ext cx="990600" cy="38100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3021" name="Straight Arrow Connector 11"/>
              <p:cNvCxnSpPr>
                <a:cxnSpLocks noChangeShapeType="1"/>
                <a:stCxn id="43017" idx="0"/>
              </p:cNvCxnSpPr>
              <p:nvPr/>
            </p:nvCxnSpPr>
            <p:spPr bwMode="auto">
              <a:xfrm rot="16200000" flipV="1">
                <a:off x="2971800" y="228600"/>
                <a:ext cx="1066800" cy="152400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3022" name="Straight Arrow Connector 13"/>
              <p:cNvCxnSpPr>
                <a:cxnSpLocks noChangeShapeType="1"/>
              </p:cNvCxnSpPr>
              <p:nvPr/>
            </p:nvCxnSpPr>
            <p:spPr bwMode="auto">
              <a:xfrm rot="10800000">
                <a:off x="3657600" y="533400"/>
                <a:ext cx="1676400" cy="99060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3352800" y="5100638"/>
            <a:ext cx="9144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Save</a:t>
            </a:r>
          </a:p>
        </p:txBody>
      </p:sp>
      <p:cxnSp>
        <p:nvCxnSpPr>
          <p:cNvPr id="43012" name="Straight Connector 14"/>
          <p:cNvCxnSpPr>
            <a:cxnSpLocks noChangeShapeType="1"/>
            <a:stCxn id="43011" idx="2"/>
          </p:cNvCxnSpPr>
          <p:nvPr/>
        </p:nvCxnSpPr>
        <p:spPr bwMode="auto">
          <a:xfrm rot="5400000">
            <a:off x="3467101" y="5905500"/>
            <a:ext cx="68580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Screen shot 2011-02-02 at 15.15.2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660400"/>
            <a:ext cx="7288212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3316"/>
            <a:ext cx="9077325" cy="2400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so8\Desktop\Plasmolysis pics\figure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768" y="1394044"/>
            <a:ext cx="5158463" cy="40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1C1688-013B-4BAB-AB2C-BEBD5F161C2E}"/>
              </a:ext>
            </a:extLst>
          </p:cNvPr>
          <p:cNvSpPr/>
          <p:nvPr/>
        </p:nvSpPr>
        <p:spPr>
          <a:xfrm>
            <a:off x="243281" y="318782"/>
            <a:ext cx="3607266" cy="12032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380" name="TextBox 15"/>
          <p:cNvSpPr txBox="1">
            <a:spLocks noChangeArrowheads="1"/>
          </p:cNvSpPr>
          <p:nvPr/>
        </p:nvSpPr>
        <p:spPr bwMode="auto">
          <a:xfrm>
            <a:off x="243281" y="2790413"/>
            <a:ext cx="91440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Aft>
                <a:spcPts val="300"/>
              </a:spcAft>
            </a:pPr>
            <a:r>
              <a:rPr lang="en-GB" sz="2600" i="1" dirty="0">
                <a:solidFill>
                  <a:srgbClr val="002060"/>
                </a:solidFill>
              </a:rPr>
              <a:t> Set up slide </a:t>
            </a:r>
          </a:p>
          <a:p>
            <a:pPr marL="914400" lvl="1" indent="-457200">
              <a:spcAft>
                <a:spcPts val="300"/>
              </a:spcAft>
              <a:buSzPct val="70000"/>
              <a:buFont typeface="Wingdings" pitchFamily="2" charset="2"/>
              <a:buChar char="Ø"/>
            </a:pPr>
            <a:r>
              <a:rPr lang="en-GB" sz="2600" i="1" dirty="0">
                <a:solidFill>
                  <a:srgbClr val="002060"/>
                </a:solidFill>
              </a:rPr>
              <a:t>Red onion peel in water</a:t>
            </a:r>
          </a:p>
          <a:p>
            <a:pPr marL="914400" lvl="1" indent="-457200">
              <a:spcAft>
                <a:spcPts val="1200"/>
              </a:spcAft>
              <a:buSzPct val="70000"/>
              <a:buFont typeface="Wingdings" pitchFamily="2" charset="2"/>
              <a:buChar char="Ø"/>
            </a:pPr>
            <a:r>
              <a:rPr lang="en-GB" sz="2600" i="1" dirty="0">
                <a:solidFill>
                  <a:srgbClr val="002060"/>
                </a:solidFill>
              </a:rPr>
              <a:t>Second slide raised on four small pieces of Blu-tack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600" i="1" dirty="0">
                <a:solidFill>
                  <a:srgbClr val="002060"/>
                </a:solidFill>
              </a:rPr>
              <a:t>Set up microscope above onion and focus</a:t>
            </a:r>
          </a:p>
          <a:p>
            <a:pPr marL="363538" indent="-363538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600" i="1" dirty="0">
                <a:solidFill>
                  <a:srgbClr val="002060"/>
                </a:solidFill>
              </a:rPr>
              <a:t>Record image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0558A2-DBBD-4E3C-8F26-67AB515B8F19}"/>
              </a:ext>
            </a:extLst>
          </p:cNvPr>
          <p:cNvSpPr/>
          <p:nvPr/>
        </p:nvSpPr>
        <p:spPr>
          <a:xfrm>
            <a:off x="310524" y="373582"/>
            <a:ext cx="3607266" cy="1203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473736" y="647892"/>
            <a:ext cx="3242587" cy="804636"/>
            <a:chOff x="2640068" y="2031438"/>
            <a:chExt cx="3242587" cy="804636"/>
          </a:xfrm>
        </p:grpSpPr>
        <p:grpSp>
          <p:nvGrpSpPr>
            <p:cNvPr id="2" name="Group 13"/>
            <p:cNvGrpSpPr>
              <a:grpSpLocks/>
            </p:cNvGrpSpPr>
            <p:nvPr/>
          </p:nvGrpSpPr>
          <p:grpSpPr bwMode="auto">
            <a:xfrm>
              <a:off x="3848690" y="2031438"/>
              <a:ext cx="794410" cy="804636"/>
              <a:chOff x="4269750" y="4504720"/>
              <a:chExt cx="971642" cy="111098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4269750" y="4504720"/>
                <a:ext cx="971642" cy="111098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 dirty="0">
                  <a:latin typeface="Times" pitchFamily="-110" charset="0"/>
                  <a:ea typeface="+mn-ea"/>
                </a:endParaRPr>
              </a:p>
            </p:txBody>
          </p:sp>
          <p:sp>
            <p:nvSpPr>
              <p:cNvPr id="13" name="Diagonal Stripe 12"/>
              <p:cNvSpPr/>
              <p:nvPr/>
            </p:nvSpPr>
            <p:spPr bwMode="auto">
              <a:xfrm rot="1019305">
                <a:off x="4431690" y="4823594"/>
                <a:ext cx="647762" cy="576122"/>
              </a:xfrm>
              <a:prstGeom prst="diagStripe">
                <a:avLst/>
              </a:prstGeom>
              <a:solidFill>
                <a:srgbClr val="800000">
                  <a:alpha val="54000"/>
                </a:srgbClr>
              </a:solidFill>
              <a:ln w="9525" cap="flat" cmpd="sng" algn="ctr">
                <a:solidFill>
                  <a:srgbClr val="800000">
                    <a:alpha val="52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latin typeface="Times" pitchFamily="-110" charset="0"/>
                  <a:ea typeface="+mn-ea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640068" y="2141603"/>
              <a:ext cx="3242587" cy="374457"/>
              <a:chOff x="-628074" y="4394840"/>
              <a:chExt cx="3600567" cy="42863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-628074" y="4394840"/>
                <a:ext cx="360068" cy="36018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latin typeface="Times" pitchFamily="-110" charset="0"/>
                  <a:ea typeface="+mn-ea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2591419" y="4425236"/>
                <a:ext cx="381074" cy="39823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latin typeface="Times" pitchFamily="-110" charset="0"/>
                  <a:ea typeface="+mn-ea"/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13455A4-7F4C-407A-9A10-CB44E248A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brightnessContrast bright="15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4182" y="187356"/>
            <a:ext cx="4212602" cy="20105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:\BIOLOGY\onion photos\cell photos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049" y="1497787"/>
            <a:ext cx="5149901" cy="386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Red_onion_labell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87580"/>
            <a:ext cx="6343135" cy="4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3038" y="214184"/>
            <a:ext cx="7455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>
                <a:solidFill>
                  <a:srgbClr val="002060"/>
                </a:solidFill>
              </a:rPr>
              <a:t>Measure cells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6" y="238897"/>
            <a:ext cx="8221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i="1" dirty="0">
                <a:solidFill>
                  <a:srgbClr val="002060"/>
                </a:solidFill>
              </a:rPr>
              <a:t>Observing plasmolysis in 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2AAAA-F888-48C7-A865-9A854135B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24000"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581" y="1265035"/>
            <a:ext cx="2919369" cy="184741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B45956-9253-4065-971E-123AABB9F0CC}"/>
              </a:ext>
            </a:extLst>
          </p:cNvPr>
          <p:cNvCxnSpPr>
            <a:cxnSpLocks/>
          </p:cNvCxnSpPr>
          <p:nvPr/>
        </p:nvCxnSpPr>
        <p:spPr>
          <a:xfrm flipH="1">
            <a:off x="2457975" y="2306972"/>
            <a:ext cx="847287" cy="2537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6F3E8B-0420-4C36-AB18-A96A72D7A419}"/>
              </a:ext>
            </a:extLst>
          </p:cNvPr>
          <p:cNvSpPr txBox="1"/>
          <p:nvPr/>
        </p:nvSpPr>
        <p:spPr>
          <a:xfrm>
            <a:off x="4496499" y="1635120"/>
            <a:ext cx="3867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Choose two salt crystals that will fit in between the slides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97E574-D27F-436C-925B-AD9A65751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0000"/>
                    </a14:imgEffect>
                    <a14:imgEffect>
                      <a14:brightnessContrast bright="6000" contras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581" y="3745553"/>
            <a:ext cx="2919369" cy="19170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595586-931A-4CA7-BAD7-50C53FC5BB01}"/>
              </a:ext>
            </a:extLst>
          </p:cNvPr>
          <p:cNvSpPr txBox="1"/>
          <p:nvPr/>
        </p:nvSpPr>
        <p:spPr>
          <a:xfrm>
            <a:off x="4609750" y="3441452"/>
            <a:ext cx="3640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Using the cocktail stick push one crystal in between each side of the slides and into the water surrounding the onion tissue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5858" y="143148"/>
            <a:ext cx="1448741" cy="2089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342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Cell Biology </a:t>
            </a:r>
            <a:r>
              <a:rPr lang="en-GB" dirty="0"/>
              <a:t>	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2284" y="892792"/>
            <a:ext cx="7403576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002060"/>
                </a:solidFill>
              </a:rPr>
              <a:t>1 Cell structure 	</a:t>
            </a:r>
          </a:p>
          <a:p>
            <a:endParaRPr lang="en-GB" sz="2000" i="1" dirty="0">
              <a:solidFill>
                <a:srgbClr val="002060"/>
              </a:solidFill>
            </a:endParaRPr>
          </a:p>
          <a:p>
            <a:r>
              <a:rPr lang="en-GB" sz="2000" i="1" dirty="0">
                <a:solidFill>
                  <a:srgbClr val="002060"/>
                </a:solidFill>
              </a:rPr>
              <a:t>Numeracy activities on cell size to investigate cell length and breadth</a:t>
            </a:r>
            <a:r>
              <a:rPr lang="en-GB" i="1" dirty="0">
                <a:solidFill>
                  <a:srgbClr val="002060"/>
                </a:solidFill>
              </a:rPr>
              <a:t>.</a:t>
            </a:r>
            <a:r>
              <a:rPr lang="en-GB" i="1" dirty="0">
                <a:solidFill>
                  <a:schemeClr val="bg1"/>
                </a:solidFill>
              </a:rPr>
              <a:t> 	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5808" y="2709738"/>
            <a:ext cx="8532160" cy="2831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002060"/>
                </a:solidFill>
              </a:rPr>
              <a:t>2 Transport across cell membranes 	</a:t>
            </a:r>
          </a:p>
          <a:p>
            <a:endParaRPr lang="en-GB" sz="2000" i="1" dirty="0">
              <a:solidFill>
                <a:srgbClr val="002060"/>
              </a:solidFill>
            </a:endParaRPr>
          </a:p>
          <a:p>
            <a:r>
              <a:rPr lang="en-GB" sz="2000" i="1" dirty="0">
                <a:solidFill>
                  <a:srgbClr val="002060"/>
                </a:solidFill>
              </a:rPr>
              <a:t>Osmosis is the movement of water molecules from a high water concentration to a lower water concentration through a selectively permeable membrane. 	</a:t>
            </a:r>
          </a:p>
          <a:p>
            <a:endParaRPr lang="en-GB" sz="2000" i="1" dirty="0">
              <a:solidFill>
                <a:srgbClr val="002060"/>
              </a:solidFill>
            </a:endParaRPr>
          </a:p>
          <a:p>
            <a:r>
              <a:rPr lang="en-GB" sz="2000" i="1" dirty="0">
                <a:solidFill>
                  <a:srgbClr val="002060"/>
                </a:solidFill>
              </a:rPr>
              <a:t>Investigate diffusion and osmosis using </a:t>
            </a:r>
            <a:r>
              <a:rPr lang="en-GB" sz="2000" i="1" dirty="0" err="1">
                <a:solidFill>
                  <a:srgbClr val="002060"/>
                </a:solidFill>
              </a:rPr>
              <a:t>visking</a:t>
            </a:r>
            <a:r>
              <a:rPr lang="en-GB" sz="2000" i="1" dirty="0">
                <a:solidFill>
                  <a:srgbClr val="002060"/>
                </a:solidFill>
              </a:rPr>
              <a:t> tubing and/or mass/length of plant tissue, bleeding in plant cells, plant cell plasmolysis, mass changes in egg (shell removed by soaking in vinegar) in syrup/water. </a:t>
            </a:r>
            <a:r>
              <a:rPr lang="en-GB" sz="2000" i="1" dirty="0">
                <a:solidFill>
                  <a:schemeClr val="bg1"/>
                </a:solidFill>
              </a:rPr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368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54276" name="Picture 4" descr="Veho_onion_plasmolysis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7383" y="643305"/>
            <a:ext cx="6522722" cy="521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25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2320" y="784875"/>
            <a:ext cx="6532072" cy="48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54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640" y="2786743"/>
            <a:ext cx="8203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solidFill>
                  <a:schemeClr val="bg1"/>
                </a:solidFill>
                <a:hlinkClick r:id="rId2" action="ppaction://hlinkfile"/>
              </a:rPr>
              <a:t>Time lapse</a:t>
            </a:r>
            <a:endParaRPr lang="en-GB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92604" y="605667"/>
            <a:ext cx="821531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 indent="-444500">
              <a:buClr>
                <a:srgbClr val="FF0000"/>
              </a:buClr>
            </a:pPr>
            <a:endParaRPr lang="en-GB" sz="2800" i="1" dirty="0">
              <a:solidFill>
                <a:srgbClr val="F2F2F2"/>
              </a:solidFill>
            </a:endParaRPr>
          </a:p>
          <a:p>
            <a:pPr marL="444500" indent="-444500">
              <a:spcAft>
                <a:spcPts val="1200"/>
              </a:spcAft>
              <a:buClr>
                <a:srgbClr val="FF0000"/>
              </a:buClr>
            </a:pPr>
            <a:r>
              <a:rPr lang="en-GB" sz="2800" i="1" dirty="0">
                <a:solidFill>
                  <a:srgbClr val="002060"/>
                </a:solidFill>
              </a:rPr>
              <a:t>Use the microscope and software to</a:t>
            </a:r>
          </a:p>
          <a:p>
            <a:pPr marL="444500" indent="-444500">
              <a:spcAft>
                <a:spcPts val="1200"/>
              </a:spcAft>
              <a:buClr>
                <a:srgbClr val="FF0000"/>
              </a:buClr>
            </a:pPr>
            <a:r>
              <a:rPr lang="en-GB" sz="2800" i="1" dirty="0">
                <a:solidFill>
                  <a:srgbClr val="002060"/>
                </a:solidFill>
              </a:rPr>
              <a:t> </a:t>
            </a:r>
          </a:p>
          <a:p>
            <a:pPr marL="901700" lvl="1" indent="-444500">
              <a:spcAft>
                <a:spcPts val="12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en-GB" sz="2800" i="1" dirty="0">
                <a:solidFill>
                  <a:srgbClr val="002060"/>
                </a:solidFill>
              </a:rPr>
              <a:t>Record an image</a:t>
            </a:r>
          </a:p>
          <a:p>
            <a:pPr marL="901700" lvl="1" indent="-444500">
              <a:spcAft>
                <a:spcPts val="12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en-GB" sz="2800" i="1" dirty="0">
                <a:solidFill>
                  <a:srgbClr val="002060"/>
                </a:solidFill>
              </a:rPr>
              <a:t>Label an image appropriately</a:t>
            </a:r>
          </a:p>
          <a:p>
            <a:pPr marL="901700" lvl="1" indent="-444500">
              <a:spcAft>
                <a:spcPts val="12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en-GB" sz="2800" i="1" dirty="0">
                <a:solidFill>
                  <a:srgbClr val="002060"/>
                </a:solidFill>
              </a:rPr>
              <a:t>Measure cell size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creen shot 2011-01-26 at 11.25.1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90473"/>
            <a:ext cx="6153150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54A8A3-12E6-4877-B20E-E8C415571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804" y="607982"/>
            <a:ext cx="3098378" cy="44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0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7512"/>
            <a:ext cx="9144000" cy="33706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437"/>
            <a:ext cx="9144000" cy="25518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6001"/>
            <a:ext cx="9144000" cy="216615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2778"/>
            <a:ext cx="9144000" cy="3804047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SSERC_Ne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ERC_New" id="{82E2E0B9-0979-4D1A-8CC8-9C8FF0544BBD}" vid="{EC09A218-6321-468E-B33A-44FE85AA58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NewTemplate</Template>
  <TotalTime>131</TotalTime>
  <Words>108</Words>
  <Application>Microsoft Office PowerPoint</Application>
  <PresentationFormat>On-screen Show (4:3)</PresentationFormat>
  <Paragraphs>34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</vt:lpstr>
      <vt:lpstr>Wingdings</vt:lpstr>
      <vt:lpstr>SSERC_New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Andrews, Kate</dc:creator>
  <cp:lastModifiedBy>Kate Andrews</cp:lastModifiedBy>
  <cp:revision>17</cp:revision>
  <dcterms:created xsi:type="dcterms:W3CDTF">2017-08-03T11:51:54Z</dcterms:created>
  <dcterms:modified xsi:type="dcterms:W3CDTF">2019-01-11T15:17:37Z</dcterms:modified>
</cp:coreProperties>
</file>