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58" r:id="rId3"/>
    <p:sldId id="260" r:id="rId4"/>
    <p:sldId id="264" r:id="rId5"/>
    <p:sldId id="261" r:id="rId6"/>
    <p:sldId id="279" r:id="rId7"/>
    <p:sldId id="280" r:id="rId8"/>
    <p:sldId id="265" r:id="rId9"/>
    <p:sldId id="262" r:id="rId10"/>
    <p:sldId id="259" r:id="rId11"/>
    <p:sldId id="281" r:id="rId12"/>
  </p:sldIdLst>
  <p:sldSz cx="9144000" cy="6858000" type="screen4x3"/>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32" autoAdjust="0"/>
  </p:normalViewPr>
  <p:slideViewPr>
    <p:cSldViewPr>
      <p:cViewPr varScale="1">
        <p:scale>
          <a:sx n="60" d="100"/>
          <a:sy n="60" d="100"/>
        </p:scale>
        <p:origin x="202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image" Target="../media/image13.jpeg"/><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D27A29A0-6FEF-404F-BE06-7E0818B27088}" type="datetimeFigureOut">
              <a:rPr lang="en-US" smtClean="0"/>
              <a:pPr/>
              <a:t>2/8/2018</a:t>
            </a:fld>
            <a:endParaRPr lang="en-GB"/>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9E4B0450-C46A-4AC9-88D3-976CD0C86FE0}"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6661" tIns="48331" rIns="96661" bIns="48331" rtlCol="0"/>
          <a:lstStyle>
            <a:lvl1pPr algn="r">
              <a:defRPr sz="1300"/>
            </a:lvl1pPr>
          </a:lstStyle>
          <a:p>
            <a:fld id="{9AF6007C-B8CC-45E2-AD0A-E44FAE037CE2}" type="datetimeFigureOut">
              <a:rPr lang="en-GB" smtClean="0"/>
              <a:pPr/>
              <a:t>08/02/2018</a:t>
            </a:fld>
            <a:endParaRPr lang="en-GB"/>
          </a:p>
        </p:txBody>
      </p:sp>
      <p:sp>
        <p:nvSpPr>
          <p:cNvPr id="4" name="Slide Image Placeholder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7205"/>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3854939" y="9445170"/>
            <a:ext cx="2949099" cy="497205"/>
          </a:xfrm>
          <a:prstGeom prst="rect">
            <a:avLst/>
          </a:prstGeom>
        </p:spPr>
        <p:txBody>
          <a:bodyPr vert="horz" lIns="96661" tIns="48331" rIns="96661" bIns="48331" rtlCol="0" anchor="b"/>
          <a:lstStyle>
            <a:lvl1pPr algn="r">
              <a:defRPr sz="1300"/>
            </a:lvl1pPr>
          </a:lstStyle>
          <a:p>
            <a:fld id="{AC037E97-C778-4440-8E23-13323DC2437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Things like jam-jars and drinks</a:t>
            </a:r>
            <a:r>
              <a:rPr lang="en-GB" baseline="0" dirty="0"/>
              <a:t> bottles are not generally suitable.</a:t>
            </a:r>
          </a:p>
          <a:p>
            <a:endParaRPr lang="en-GB" baseline="0" dirty="0"/>
          </a:p>
          <a:p>
            <a:r>
              <a:rPr lang="en-GB" baseline="0" dirty="0"/>
              <a:t>If they need to be used, all the original labelling should be removed and placed with clear labelling of what is actually there.</a:t>
            </a:r>
          </a:p>
          <a:p>
            <a:endParaRPr lang="en-GB" baseline="0" dirty="0"/>
          </a:p>
          <a:p>
            <a:r>
              <a:rPr lang="en-GB" baseline="0" dirty="0"/>
              <a:t>If something is being decanted, put a date on it as well as details of name, concentration, hazards etc.</a:t>
            </a:r>
            <a:endParaRPr lang="en-GB" dirty="0"/>
          </a:p>
        </p:txBody>
      </p:sp>
      <p:sp>
        <p:nvSpPr>
          <p:cNvPr id="4" name="Slide Number Placeholder 3"/>
          <p:cNvSpPr>
            <a:spLocks noGrp="1"/>
          </p:cNvSpPr>
          <p:nvPr>
            <p:ph type="sldNum" sz="quarter" idx="10"/>
          </p:nvPr>
        </p:nvSpPr>
        <p:spPr/>
        <p:txBody>
          <a:bodyPr/>
          <a:lstStyle/>
          <a:p>
            <a:fld id="{AC037E97-C778-4440-8E23-13323DC24375}"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Keep lab-stored chemicals to a minimum.</a:t>
            </a:r>
          </a:p>
          <a:p>
            <a:endParaRPr lang="en-GB" dirty="0"/>
          </a:p>
          <a:p>
            <a:r>
              <a:rPr lang="en-GB" dirty="0"/>
              <a:t>Prep</a:t>
            </a:r>
            <a:r>
              <a:rPr lang="en-GB" baseline="0" dirty="0"/>
              <a:t> room is fine for low hazard things – dilute acids etc.</a:t>
            </a:r>
          </a:p>
          <a:p>
            <a:endParaRPr lang="en-GB" baseline="0" dirty="0"/>
          </a:p>
          <a:p>
            <a:r>
              <a:rPr lang="en-GB" baseline="0" dirty="0"/>
              <a:t>Anything of more than a minor hazard should be kept in the chemical store.</a:t>
            </a:r>
            <a:endParaRPr lang="en-GB" dirty="0"/>
          </a:p>
        </p:txBody>
      </p:sp>
      <p:sp>
        <p:nvSpPr>
          <p:cNvPr id="4" name="Slide Number Placeholder 3"/>
          <p:cNvSpPr>
            <a:spLocks noGrp="1"/>
          </p:cNvSpPr>
          <p:nvPr>
            <p:ph type="sldNum" sz="quarter" idx="10"/>
          </p:nvPr>
        </p:nvSpPr>
        <p:spPr/>
        <p:txBody>
          <a:bodyPr/>
          <a:lstStyle/>
          <a:p>
            <a:fld id="{AC037E97-C778-4440-8E23-13323DC24375}"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Organic</a:t>
            </a:r>
            <a:r>
              <a:rPr lang="en-GB" baseline="0" dirty="0"/>
              <a:t> and inorganic reagents can be kept together or separated as preferred</a:t>
            </a:r>
          </a:p>
          <a:p>
            <a:endParaRPr lang="en-GB" baseline="0" dirty="0"/>
          </a:p>
          <a:p>
            <a:r>
              <a:rPr lang="en-GB" baseline="0" dirty="0"/>
              <a:t>Oxidising agents should be kept away from organics and alkali metals</a:t>
            </a:r>
          </a:p>
          <a:p>
            <a:endParaRPr lang="en-GB" baseline="0" dirty="0"/>
          </a:p>
          <a:p>
            <a:r>
              <a:rPr lang="en-GB" baseline="0" dirty="0"/>
              <a:t>Don’t segregate poisons – it just adds one layer of complexity too many.</a:t>
            </a:r>
          </a:p>
          <a:p>
            <a:endParaRPr lang="en-GB" baseline="0" dirty="0"/>
          </a:p>
          <a:p>
            <a:r>
              <a:rPr lang="en-GB" baseline="0" dirty="0"/>
              <a:t>Corrosives – to a point. Keep </a:t>
            </a:r>
            <a:r>
              <a:rPr lang="en-GB" baseline="0" dirty="0" err="1"/>
              <a:t>conc</a:t>
            </a:r>
            <a:r>
              <a:rPr lang="en-GB" baseline="0" dirty="0"/>
              <a:t> acids at floor level but eg </a:t>
            </a:r>
            <a:r>
              <a:rPr lang="en-GB" baseline="0" dirty="0" err="1"/>
              <a:t>NaOH</a:t>
            </a:r>
            <a:r>
              <a:rPr lang="en-GB" baseline="0" dirty="0"/>
              <a:t> can be on shelves with other </a:t>
            </a:r>
            <a:r>
              <a:rPr lang="en-GB" baseline="0" dirty="0" err="1"/>
              <a:t>inorganics</a:t>
            </a:r>
            <a:r>
              <a:rPr lang="en-GB" baseline="0" dirty="0"/>
              <a:t>.</a:t>
            </a:r>
            <a:endParaRPr lang="en-GB" dirty="0"/>
          </a:p>
        </p:txBody>
      </p:sp>
      <p:sp>
        <p:nvSpPr>
          <p:cNvPr id="4" name="Slide Number Placeholder 3"/>
          <p:cNvSpPr>
            <a:spLocks noGrp="1"/>
          </p:cNvSpPr>
          <p:nvPr>
            <p:ph type="sldNum" sz="quarter" idx="10"/>
          </p:nvPr>
        </p:nvSpPr>
        <p:spPr/>
        <p:txBody>
          <a:bodyPr/>
          <a:lstStyle/>
          <a:p>
            <a:fld id="{AC037E97-C778-4440-8E23-13323DC24375}"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Flammables – particularly Class 1 &amp; 2 should</a:t>
            </a:r>
            <a:r>
              <a:rPr lang="en-GB" baseline="0" dirty="0"/>
              <a:t> be kept in a flame proof metal cabinet – at the furthest end of chemical store away from the door</a:t>
            </a:r>
          </a:p>
          <a:p>
            <a:endParaRPr lang="en-GB" baseline="0" dirty="0"/>
          </a:p>
          <a:p>
            <a:r>
              <a:rPr lang="en-GB" baseline="0" dirty="0"/>
              <a:t>Alkali metals should be kept in a separate box </a:t>
            </a:r>
          </a:p>
          <a:p>
            <a:endParaRPr lang="en-GB" baseline="0" dirty="0"/>
          </a:p>
          <a:p>
            <a:r>
              <a:rPr lang="en-GB" baseline="0" dirty="0"/>
              <a:t>Corrosives cabinets tend to corrode (surprise) and are not needed.</a:t>
            </a:r>
          </a:p>
          <a:p>
            <a:endParaRPr lang="en-GB" baseline="0" dirty="0"/>
          </a:p>
          <a:p>
            <a:r>
              <a:rPr lang="en-GB" baseline="0" dirty="0"/>
              <a:t>No need for a poisons cabinet – can interfere with segregation which is more important</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There is no actual problem with cabinets but they tend to take up a lot of room.</a:t>
            </a:r>
          </a:p>
          <a:p>
            <a:endParaRPr lang="en-GB" dirty="0"/>
          </a:p>
        </p:txBody>
      </p:sp>
      <p:sp>
        <p:nvSpPr>
          <p:cNvPr id="4" name="Slide Number Placeholder 3"/>
          <p:cNvSpPr>
            <a:spLocks noGrp="1"/>
          </p:cNvSpPr>
          <p:nvPr>
            <p:ph type="sldNum" sz="quarter" idx="10"/>
          </p:nvPr>
        </p:nvSpPr>
        <p:spPr/>
        <p:txBody>
          <a:bodyPr/>
          <a:lstStyle/>
          <a:p>
            <a:fld id="{AC037E97-C778-4440-8E23-13323DC24375}"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Not in the chemical store.</a:t>
            </a:r>
          </a:p>
          <a:p>
            <a:r>
              <a:rPr lang="en-GB" dirty="0"/>
              <a:t>Prep room is OK. Fixed to the wall,</a:t>
            </a:r>
            <a:r>
              <a:rPr lang="en-GB" baseline="0" dirty="0"/>
              <a:t> ideally an outside one.</a:t>
            </a:r>
          </a:p>
          <a:p>
            <a:r>
              <a:rPr lang="en-GB" baseline="0" dirty="0"/>
              <a:t>Hydrogen and oxygen cylinders should not be kept close to each other.</a:t>
            </a:r>
          </a:p>
          <a:p>
            <a:endParaRPr lang="en-GB" baseline="0" dirty="0"/>
          </a:p>
          <a:p>
            <a:r>
              <a:rPr lang="en-GB" baseline="0" dirty="0"/>
              <a:t>The regulators need to be professionally serviced every 5 years.</a:t>
            </a:r>
            <a:endParaRPr lang="en-GB" dirty="0"/>
          </a:p>
        </p:txBody>
      </p:sp>
      <p:sp>
        <p:nvSpPr>
          <p:cNvPr id="4" name="Slide Number Placeholder 3"/>
          <p:cNvSpPr>
            <a:spLocks noGrp="1"/>
          </p:cNvSpPr>
          <p:nvPr>
            <p:ph type="sldNum" sz="quarter" idx="10"/>
          </p:nvPr>
        </p:nvSpPr>
        <p:spPr/>
        <p:txBody>
          <a:bodyPr/>
          <a:lstStyle/>
          <a:p>
            <a:fld id="{AC037E97-C778-4440-8E23-13323DC24375}" type="slidenum">
              <a:rPr lang="en-GB" smtClean="0"/>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If you want lips on the shelves, that is entirely up to you. Chemicals tend not to leap to their doom</a:t>
            </a:r>
          </a:p>
          <a:p>
            <a:endParaRPr lang="en-GB" dirty="0"/>
          </a:p>
          <a:p>
            <a:r>
              <a:rPr lang="en-GB" dirty="0"/>
              <a:t>Keep oxidisers away</a:t>
            </a:r>
            <a:r>
              <a:rPr lang="en-GB" baseline="0" dirty="0"/>
              <a:t> from, particularly, organics and flammables.</a:t>
            </a:r>
          </a:p>
          <a:p>
            <a:endParaRPr lang="en-GB" baseline="0" dirty="0"/>
          </a:p>
          <a:p>
            <a:r>
              <a:rPr lang="en-GB" baseline="0" dirty="0"/>
              <a:t>Acids/alkalis can be stored at floor level on the open lab.</a:t>
            </a:r>
          </a:p>
          <a:p>
            <a:endParaRPr lang="en-GB" baseline="0" dirty="0"/>
          </a:p>
          <a:p>
            <a:r>
              <a:rPr lang="en-GB" baseline="0" dirty="0"/>
              <a:t>Remember things like H</a:t>
            </a:r>
            <a:r>
              <a:rPr lang="en-GB" baseline="-25000" dirty="0"/>
              <a:t>2</a:t>
            </a:r>
            <a:r>
              <a:rPr lang="en-GB" baseline="0" dirty="0"/>
              <a:t>SO</a:t>
            </a:r>
            <a:r>
              <a:rPr lang="en-GB" baseline="-25000" dirty="0"/>
              <a:t>4</a:t>
            </a:r>
            <a:r>
              <a:rPr lang="en-GB" baseline="0" dirty="0"/>
              <a:t> to be kept away from </a:t>
            </a:r>
            <a:r>
              <a:rPr lang="en-GB" baseline="0" dirty="0" err="1"/>
              <a:t>HCl</a:t>
            </a:r>
            <a:endParaRPr lang="en-GB" dirty="0"/>
          </a:p>
        </p:txBody>
      </p:sp>
      <p:sp>
        <p:nvSpPr>
          <p:cNvPr id="4" name="Slide Number Placeholder 3"/>
          <p:cNvSpPr>
            <a:spLocks noGrp="1"/>
          </p:cNvSpPr>
          <p:nvPr>
            <p:ph type="sldNum" sz="quarter" idx="10"/>
          </p:nvPr>
        </p:nvSpPr>
        <p:spPr/>
        <p:txBody>
          <a:bodyPr/>
          <a:lstStyle/>
          <a:p>
            <a:fld id="{AC037E97-C778-4440-8E23-13323DC24375}" type="slidenum">
              <a:rPr lang="en-GB" smtClean="0"/>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Safe shelf life – storage for</a:t>
            </a:r>
            <a:r>
              <a:rPr lang="en-GB" baseline="0" dirty="0"/>
              <a:t> longer can be hazardous – stick to the guidelines</a:t>
            </a:r>
          </a:p>
          <a:p>
            <a:endParaRPr lang="en-GB" baseline="0" dirty="0"/>
          </a:p>
          <a:p>
            <a:r>
              <a:rPr lang="en-GB" baseline="0" dirty="0"/>
              <a:t>Shelf life – storage for longer is not hazardous but the concentration/effectiveness can decrease. Use until it isn’t working.</a:t>
            </a:r>
          </a:p>
          <a:p>
            <a:endParaRPr lang="en-GB" baseline="0" dirty="0"/>
          </a:p>
          <a:p>
            <a:r>
              <a:rPr lang="en-GB" baseline="0" dirty="0"/>
              <a:t>Others – no reason to dispose of a chemical you might use if it is still OK.</a:t>
            </a:r>
          </a:p>
          <a:p>
            <a:endParaRPr lang="en-GB" baseline="0" dirty="0"/>
          </a:p>
          <a:p>
            <a:r>
              <a:rPr lang="en-GB" baseline="0" dirty="0"/>
              <a:t>If a chemical has been prepared in the school, it is important to put a date on it </a:t>
            </a:r>
          </a:p>
          <a:p>
            <a:endParaRPr lang="en-GB" baseline="0" dirty="0"/>
          </a:p>
          <a:p>
            <a:r>
              <a:rPr lang="en-GB" baseline="0" dirty="0"/>
              <a:t>Manufacturers put a use by date on their chemicals. This is rather like the best before date on food. It will almost certainly be absolutely fine after that date but they will not guarantee its quality. (Sigma – “</a:t>
            </a:r>
            <a:r>
              <a:rPr lang="en-GB" sz="1300" dirty="0"/>
              <a:t>This date assigns the time frame during which the batch is expected to remain within established specifications if stored under Sigma-Aldrich’s defined conditions. ”)</a:t>
            </a:r>
            <a:endParaRPr lang="en-GB" dirty="0"/>
          </a:p>
        </p:txBody>
      </p:sp>
      <p:sp>
        <p:nvSpPr>
          <p:cNvPr id="4" name="Slide Number Placeholder 3"/>
          <p:cNvSpPr>
            <a:spLocks noGrp="1"/>
          </p:cNvSpPr>
          <p:nvPr>
            <p:ph type="sldNum" sz="quarter" idx="10"/>
          </p:nvPr>
        </p:nvSpPr>
        <p:spPr/>
        <p:txBody>
          <a:bodyPr/>
          <a:lstStyle/>
          <a:p>
            <a:fld id="{AC037E97-C778-4440-8E23-13323DC24375}"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2DD20FB-E8DA-9B44-8AC0-4BB5F7E5450D}" type="datetimeFigureOut">
              <a:rPr lang="en-US" smtClean="0"/>
              <a:pPr/>
              <a:t>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AEC5B4-D7C9-FC40-9E5E-9066BC84EA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2DD20FB-E8DA-9B44-8AC0-4BB5F7E5450D}" type="datetimeFigureOut">
              <a:rPr lang="en-US" smtClean="0"/>
              <a:pPr/>
              <a:t>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AEC5B4-D7C9-FC40-9E5E-9066BC84EA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2DD20FB-E8DA-9B44-8AC0-4BB5F7E5450D}" type="datetimeFigureOut">
              <a:rPr lang="en-US" smtClean="0"/>
              <a:pPr/>
              <a:t>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AEC5B4-D7C9-FC40-9E5E-9066BC84EA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2DD20FB-E8DA-9B44-8AC0-4BB5F7E5450D}" type="datetimeFigureOut">
              <a:rPr lang="en-US" smtClean="0"/>
              <a:pPr/>
              <a:t>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AEC5B4-D7C9-FC40-9E5E-9066BC84EA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2DD20FB-E8DA-9B44-8AC0-4BB5F7E5450D}" type="datetimeFigureOut">
              <a:rPr lang="en-US" smtClean="0"/>
              <a:pPr/>
              <a:t>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AEC5B4-D7C9-FC40-9E5E-9066BC84EA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2DD20FB-E8DA-9B44-8AC0-4BB5F7E5450D}" type="datetimeFigureOut">
              <a:rPr lang="en-US" smtClean="0"/>
              <a:pPr/>
              <a:t>2/8/2018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AEC5B4-D7C9-FC40-9E5E-9066BC84EA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2DD20FB-E8DA-9B44-8AC0-4BB5F7E5450D}" type="datetimeFigureOut">
              <a:rPr lang="en-US" smtClean="0"/>
              <a:pPr/>
              <a:t>2/8/2018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6AEC5B4-D7C9-FC40-9E5E-9066BC84EA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2DD20FB-E8DA-9B44-8AC0-4BB5F7E5450D}" type="datetimeFigureOut">
              <a:rPr lang="en-US" smtClean="0"/>
              <a:pPr/>
              <a:t>2/8/2018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6AEC5B4-D7C9-FC40-9E5E-9066BC84EA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2DD20FB-E8DA-9B44-8AC0-4BB5F7E5450D}" type="datetimeFigureOut">
              <a:rPr lang="en-US" smtClean="0"/>
              <a:pPr/>
              <a:t>2/8/2018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6AEC5B4-D7C9-FC40-9E5E-9066BC84EA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2DD20FB-E8DA-9B44-8AC0-4BB5F7E5450D}" type="datetimeFigureOut">
              <a:rPr lang="en-US" smtClean="0"/>
              <a:pPr/>
              <a:t>2/8/2018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AEC5B4-D7C9-FC40-9E5E-9066BC84EA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2DD20FB-E8DA-9B44-8AC0-4BB5F7E5450D}" type="datetimeFigureOut">
              <a:rPr lang="en-US" smtClean="0"/>
              <a:pPr/>
              <a:t>2/8/2018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AEC5B4-D7C9-FC40-9E5E-9066BC84EA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http://www.westernsafety.com/Justrite2007/justritepg9-cabinets.jpg"/>
          <p:cNvPicPr>
            <a:picLocks noChangeAspect="1" noChangeArrowheads="1"/>
          </p:cNvPicPr>
          <p:nvPr/>
        </p:nvPicPr>
        <p:blipFill>
          <a:blip r:embed="rId2"/>
          <a:srcRect/>
          <a:stretch>
            <a:fillRect/>
          </a:stretch>
        </p:blipFill>
        <p:spPr bwMode="auto">
          <a:xfrm>
            <a:off x="0" y="1052736"/>
            <a:ext cx="9068727" cy="4248472"/>
          </a:xfrm>
          <a:prstGeom prst="rect">
            <a:avLst/>
          </a:prstGeom>
          <a:noFill/>
        </p:spPr>
      </p:pic>
      <p:sp>
        <p:nvSpPr>
          <p:cNvPr id="2" name="Title 1"/>
          <p:cNvSpPr>
            <a:spLocks noGrp="1"/>
          </p:cNvSpPr>
          <p:nvPr>
            <p:ph type="ctrTitle"/>
          </p:nvPr>
        </p:nvSpPr>
        <p:spPr>
          <a:xfrm>
            <a:off x="323528" y="2204864"/>
            <a:ext cx="8496944" cy="1470025"/>
          </a:xfrm>
        </p:spPr>
        <p:txBody>
          <a:bodyPr/>
          <a:lstStyle/>
          <a:p>
            <a:r>
              <a:rPr lang="en-GB" sz="6000" b="1" dirty="0">
                <a:solidFill>
                  <a:srgbClr val="00B050"/>
                </a:solidFill>
                <a:effectLst>
                  <a:outerShdw blurRad="38100" dist="38100" dir="2700000" algn="tl">
                    <a:srgbClr val="000000">
                      <a:alpha val="43137"/>
                    </a:srgbClr>
                  </a:outerShdw>
                </a:effectLst>
                <a:latin typeface="Copperplate Gothic Bold" pitchFamily="34" charset="0"/>
              </a:rPr>
              <a:t>Storing Chemicals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229600" cy="4205064"/>
          </a:xfrm>
        </p:spPr>
        <p:txBody>
          <a:bodyPr/>
          <a:lstStyle/>
          <a:p>
            <a:r>
              <a:rPr lang="en-GB" dirty="0"/>
              <a:t>SSERC Safe Shelf Life List</a:t>
            </a:r>
          </a:p>
          <a:p>
            <a:pPr lvl="1"/>
            <a:r>
              <a:rPr lang="en-GB" dirty="0" err="1"/>
              <a:t>Eg</a:t>
            </a:r>
            <a:r>
              <a:rPr lang="en-GB" dirty="0"/>
              <a:t> potassium</a:t>
            </a:r>
          </a:p>
          <a:p>
            <a:pPr lvl="1"/>
            <a:endParaRPr lang="en-GB" dirty="0"/>
          </a:p>
          <a:p>
            <a:r>
              <a:rPr lang="en-GB" dirty="0"/>
              <a:t>SSERC Shelf life list</a:t>
            </a:r>
          </a:p>
          <a:p>
            <a:pPr lvl="1"/>
            <a:r>
              <a:rPr lang="en-GB" dirty="0" err="1"/>
              <a:t>Eg</a:t>
            </a:r>
            <a:r>
              <a:rPr lang="en-GB" dirty="0"/>
              <a:t> ammonia</a:t>
            </a:r>
          </a:p>
          <a:p>
            <a:pPr lvl="1">
              <a:buNone/>
            </a:pPr>
            <a:endParaRPr lang="en-GB" dirty="0"/>
          </a:p>
          <a:p>
            <a:r>
              <a:rPr lang="en-GB" dirty="0"/>
              <a:t>Expiry Dates</a:t>
            </a:r>
          </a:p>
          <a:p>
            <a:pPr lvl="1"/>
            <a:endParaRPr lang="en-GB" dirty="0"/>
          </a:p>
        </p:txBody>
      </p:sp>
      <p:sp>
        <p:nvSpPr>
          <p:cNvPr id="4" name="Rectangle 3"/>
          <p:cNvSpPr/>
          <p:nvPr/>
        </p:nvSpPr>
        <p:spPr>
          <a:xfrm>
            <a:off x="147855" y="0"/>
            <a:ext cx="8562536" cy="830997"/>
          </a:xfrm>
          <a:prstGeom prst="rect">
            <a:avLst/>
          </a:prstGeom>
          <a:noFill/>
        </p:spPr>
        <p:txBody>
          <a:bodyPr wrap="none" lIns="91440" tIns="45720" rIns="91440" bIns="45720">
            <a:spAutoFit/>
          </a:bodyPr>
          <a:lstStyle/>
          <a:p>
            <a:pPr algn="ctr"/>
            <a:r>
              <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How long Should we Store it for?</a:t>
            </a:r>
          </a:p>
        </p:txBody>
      </p:sp>
      <p:pic>
        <p:nvPicPr>
          <p:cNvPr id="12290" name="Picture 2" descr="http://i.telegraph.co.uk/multimedia/archive/01535/chemical-bottles_1535905i.jpg"/>
          <p:cNvPicPr>
            <a:picLocks noChangeAspect="1" noChangeArrowheads="1"/>
          </p:cNvPicPr>
          <p:nvPr/>
        </p:nvPicPr>
        <p:blipFill>
          <a:blip r:embed="rId3"/>
          <a:srcRect/>
          <a:stretch>
            <a:fillRect/>
          </a:stretch>
        </p:blipFill>
        <p:spPr bwMode="auto">
          <a:xfrm>
            <a:off x="4429123" y="2132856"/>
            <a:ext cx="4609356" cy="297377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77BCC0-57A5-42F0-896E-A10F20B1B674}"/>
              </a:ext>
            </a:extLst>
          </p:cNvPr>
          <p:cNvPicPr>
            <a:picLocks noChangeAspect="1"/>
          </p:cNvPicPr>
          <p:nvPr/>
        </p:nvPicPr>
        <p:blipFill>
          <a:blip r:embed="rId3"/>
          <a:stretch>
            <a:fillRect/>
          </a:stretch>
        </p:blipFill>
        <p:spPr>
          <a:xfrm>
            <a:off x="4322192" y="74612"/>
            <a:ext cx="4695825" cy="6353175"/>
          </a:xfrm>
          <a:prstGeom prst="rect">
            <a:avLst/>
          </a:prstGeom>
        </p:spPr>
      </p:pic>
      <p:sp>
        <p:nvSpPr>
          <p:cNvPr id="18" name="Content Placeholder 2">
            <a:extLst>
              <a:ext uri="{FF2B5EF4-FFF2-40B4-BE49-F238E27FC236}">
                <a16:creationId xmlns:a16="http://schemas.microsoft.com/office/drawing/2014/main" id="{D006FFD8-9E96-4870-92F7-CCAE4A9CC42A}"/>
              </a:ext>
            </a:extLst>
          </p:cNvPr>
          <p:cNvSpPr txBox="1">
            <a:spLocks/>
          </p:cNvSpPr>
          <p:nvPr/>
        </p:nvSpPr>
        <p:spPr>
          <a:xfrm>
            <a:off x="122783" y="836712"/>
            <a:ext cx="4199409" cy="489654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Font typeface="Arial"/>
              <a:buNone/>
            </a:pPr>
            <a:r>
              <a:rPr lang="en-GB" dirty="0"/>
              <a:t>Category by category guidance</a:t>
            </a:r>
          </a:p>
          <a:p>
            <a:pPr lvl="1"/>
            <a:endParaRPr lang="en-GB" dirty="0"/>
          </a:p>
        </p:txBody>
      </p:sp>
    </p:spTree>
    <p:extLst>
      <p:ext uri="{BB962C8B-B14F-4D97-AF65-F5344CB8AC3E}">
        <p14:creationId xmlns:p14="http://schemas.microsoft.com/office/powerpoint/2010/main" val="208580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quasarinstruments.com/Images/Webstore%20Images/Qorpak%20Bottles.jpg"/>
          <p:cNvPicPr>
            <a:picLocks noChangeAspect="1" noChangeArrowheads="1"/>
          </p:cNvPicPr>
          <p:nvPr/>
        </p:nvPicPr>
        <p:blipFill>
          <a:blip r:embed="rId3"/>
          <a:srcRect/>
          <a:stretch>
            <a:fillRect/>
          </a:stretch>
        </p:blipFill>
        <p:spPr bwMode="auto">
          <a:xfrm>
            <a:off x="3779912" y="1484784"/>
            <a:ext cx="4762500" cy="4762500"/>
          </a:xfrm>
          <a:prstGeom prst="rect">
            <a:avLst/>
          </a:prstGeom>
          <a:noFill/>
        </p:spPr>
      </p:pic>
      <p:sp>
        <p:nvSpPr>
          <p:cNvPr id="3" name="Content Placeholder 2"/>
          <p:cNvSpPr>
            <a:spLocks noGrp="1"/>
          </p:cNvSpPr>
          <p:nvPr>
            <p:ph idx="1"/>
          </p:nvPr>
        </p:nvSpPr>
        <p:spPr>
          <a:xfrm>
            <a:off x="467544" y="1628800"/>
            <a:ext cx="8229600" cy="3816424"/>
          </a:xfrm>
        </p:spPr>
        <p:txBody>
          <a:bodyPr/>
          <a:lstStyle/>
          <a:p>
            <a:r>
              <a:rPr lang="en-GB" dirty="0"/>
              <a:t>Use those provided by the manufacturers</a:t>
            </a:r>
          </a:p>
          <a:p>
            <a:endParaRPr lang="en-GB" dirty="0"/>
          </a:p>
          <a:p>
            <a:r>
              <a:rPr lang="en-GB" dirty="0"/>
              <a:t>Suitable Type</a:t>
            </a:r>
          </a:p>
          <a:p>
            <a:r>
              <a:rPr lang="en-GB" dirty="0"/>
              <a:t>Size</a:t>
            </a:r>
          </a:p>
          <a:p>
            <a:r>
              <a:rPr lang="en-GB" dirty="0"/>
              <a:t>Labelling</a:t>
            </a:r>
          </a:p>
          <a:p>
            <a:r>
              <a:rPr lang="en-GB" dirty="0"/>
              <a:t>Condition</a:t>
            </a:r>
          </a:p>
        </p:txBody>
      </p:sp>
      <p:sp>
        <p:nvSpPr>
          <p:cNvPr id="4" name="Rectangle 3"/>
          <p:cNvSpPr/>
          <p:nvPr/>
        </p:nvSpPr>
        <p:spPr>
          <a:xfrm>
            <a:off x="784244" y="0"/>
            <a:ext cx="7289753" cy="830997"/>
          </a:xfrm>
          <a:prstGeom prst="rect">
            <a:avLst/>
          </a:prstGeom>
          <a:noFill/>
        </p:spPr>
        <p:txBody>
          <a:bodyPr wrap="none" lIns="91440" tIns="45720" rIns="91440" bIns="45720">
            <a:spAutoFit/>
          </a:bodyPr>
          <a:lstStyle/>
          <a:p>
            <a:pPr algn="ctr"/>
            <a:r>
              <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What Should we Store it 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49338"/>
            <a:ext cx="6120680" cy="4248472"/>
          </a:xfrm>
        </p:spPr>
        <p:txBody>
          <a:bodyPr/>
          <a:lstStyle/>
          <a:p>
            <a:r>
              <a:rPr lang="en-GB" dirty="0"/>
              <a:t>In the lab</a:t>
            </a:r>
          </a:p>
          <a:p>
            <a:pPr lvl="1"/>
            <a:r>
              <a:rPr lang="en-GB" dirty="0"/>
              <a:t>Small amounts of Low hazard chemicals, Harmful (Ac </a:t>
            </a:r>
            <a:r>
              <a:rPr lang="en-GB" dirty="0" err="1"/>
              <a:t>Tox</a:t>
            </a:r>
            <a:r>
              <a:rPr lang="en-GB" dirty="0"/>
              <a:t> 4), Irritant can be kept in the laboratory – at least in the short term</a:t>
            </a:r>
          </a:p>
          <a:p>
            <a:pPr lvl="1"/>
            <a:r>
              <a:rPr lang="en-GB" dirty="0"/>
              <a:t>Everything else should be in the chemical store (or occasionally in the prep room)</a:t>
            </a:r>
          </a:p>
          <a:p>
            <a:pPr lvl="1"/>
            <a:endParaRPr lang="en-GB" dirty="0"/>
          </a:p>
        </p:txBody>
      </p:sp>
      <p:sp>
        <p:nvSpPr>
          <p:cNvPr id="4" name="Rectangle 3"/>
          <p:cNvSpPr/>
          <p:nvPr/>
        </p:nvSpPr>
        <p:spPr>
          <a:xfrm>
            <a:off x="934738" y="0"/>
            <a:ext cx="6988772" cy="830997"/>
          </a:xfrm>
          <a:prstGeom prst="rect">
            <a:avLst/>
          </a:prstGeom>
          <a:noFill/>
        </p:spPr>
        <p:txBody>
          <a:bodyPr wrap="none" lIns="91440" tIns="45720" rIns="91440" bIns="45720">
            <a:spAutoFit/>
          </a:bodyPr>
          <a:lstStyle/>
          <a:p>
            <a:pPr algn="ctr"/>
            <a:r>
              <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Where Should we Store it?</a:t>
            </a:r>
          </a:p>
        </p:txBody>
      </p:sp>
      <p:pic>
        <p:nvPicPr>
          <p:cNvPr id="5" name="Picture 4" descr="GHS-pictogram-507 Warning_svg.png"/>
          <p:cNvPicPr>
            <a:picLocks noChangeAspect="1"/>
          </p:cNvPicPr>
          <p:nvPr/>
        </p:nvPicPr>
        <p:blipFill>
          <a:blip r:embed="rId3"/>
          <a:stretch>
            <a:fillRect/>
          </a:stretch>
        </p:blipFill>
        <p:spPr>
          <a:xfrm>
            <a:off x="7020272" y="2348880"/>
            <a:ext cx="1849388" cy="18493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88" y="1484784"/>
            <a:ext cx="4320480" cy="4104456"/>
          </a:xfrm>
        </p:spPr>
        <p:txBody>
          <a:bodyPr/>
          <a:lstStyle/>
          <a:p>
            <a:pPr marL="0" indent="0">
              <a:buNone/>
            </a:pPr>
            <a:r>
              <a:rPr lang="en-GB" dirty="0"/>
              <a:t>The important thing here is to keep </a:t>
            </a:r>
            <a:r>
              <a:rPr lang="en-GB" b="1" dirty="0">
                <a:solidFill>
                  <a:srgbClr val="FF0000"/>
                </a:solidFill>
              </a:rPr>
              <a:t>Flammables</a:t>
            </a:r>
            <a:r>
              <a:rPr lang="en-GB" dirty="0"/>
              <a:t> and </a:t>
            </a:r>
            <a:r>
              <a:rPr lang="en-GB" b="1" dirty="0">
                <a:solidFill>
                  <a:srgbClr val="FF0000"/>
                </a:solidFill>
              </a:rPr>
              <a:t>Oxidisers</a:t>
            </a:r>
            <a:r>
              <a:rPr lang="en-GB" dirty="0"/>
              <a:t> well away from each other.</a:t>
            </a:r>
          </a:p>
          <a:p>
            <a:pPr marL="0" indent="0">
              <a:buNone/>
            </a:pPr>
            <a:endParaRPr lang="en-GB" dirty="0"/>
          </a:p>
          <a:p>
            <a:pPr lvl="1"/>
            <a:endParaRPr lang="en-GB" dirty="0"/>
          </a:p>
        </p:txBody>
      </p:sp>
      <p:sp>
        <p:nvSpPr>
          <p:cNvPr id="4" name="Rectangle 3"/>
          <p:cNvSpPr/>
          <p:nvPr/>
        </p:nvSpPr>
        <p:spPr>
          <a:xfrm>
            <a:off x="2827117" y="0"/>
            <a:ext cx="3204019" cy="830997"/>
          </a:xfrm>
          <a:prstGeom prst="rect">
            <a:avLst/>
          </a:prstGeom>
          <a:noFill/>
        </p:spPr>
        <p:txBody>
          <a:bodyPr wrap="none" lIns="91440" tIns="45720" rIns="91440" bIns="45720">
            <a:spAutoFit/>
          </a:bodyPr>
          <a:lstStyle/>
          <a:p>
            <a:pPr algn="ctr"/>
            <a:r>
              <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Segregation</a:t>
            </a:r>
          </a:p>
        </p:txBody>
      </p:sp>
      <p:sp>
        <p:nvSpPr>
          <p:cNvPr id="2050" name="AutoShape 2" descr="data:image/jpeg;base64,/9j/4AAQSkZJRgABAQAAAQABAAD/2wCEAAkGBhQSERUUExQWFRUVFBcVGBgWGBoYHBQVFBQVFBgVFRQaHCYeFxkjHBQUHy8gJCcpLCwsFx4xNTAqNSYrLCkBCQoKDgwOGg8PGiocHBwsKSwpKSkpKSkpLCwpLCkpLCkpKSkpKSwsLCkpKSwpKSksLCkpKSksLCwpLCksKSkpKf/AABEIAJUAyAMBIgACEQEDEQH/xAAcAAABBQEBAQAAAAAAAAAAAAAFAAMEBgcCAQj/xABEEAABAwICBgYGBwYFBQAAAAABAAIRAwQhMQUGEkFRcRMiYYGRwTJSkqGx0QcUI0JTcvAVM0NigqIWk9Lh8URUY8Li/8QAGQEAAwEBAQAAAAAAAAAAAAAAAAECAwQF/8QAIxEAAgICAgICAwEAAAAAAAAAAAECERIhAzFBUQQTImGRcf/aAAwDAQACEQMRAD8ArKaerFqRb0at22lXYHtqAtAJIh+BGXKO9aiNSbJowtqc4xIJ3Yb8VxxTezVy8GH03p5lXtWlUjTLC6nQtWw1rSOjDi15kGCfSG1u3Qi+gqrTV2X06QBADNmkwAuAkmc2kjHZPDAo09G745xjZl1rVKJUH4gccPFavp3RwqW1VgaJNN0QAMQJGXaFjtKoe9XKOJyp5Fqo6uXX4J7y35p1+rlz+GBze0dnFF9G1w3ZuDshpqscXQZ2a9LEuORAcR4FBbmi4iNl0HbDd+0x9UODhG4PaTHak3ijs4/j5urpHLtU7g/dYMs6jd5gb968bqjXJImlIOyftBg7gY3rxls6CwNJkMY0ZTFV1RmJyg7WPYpLaxFRzyAHbTapaGEFuy6m973ECHYl4HDHOULk/RpL4WPkGXGp9QzNe2GyQ101fRcTABgYHsKq2lbB9Cq+k+NphgxlkCI7iFpLnU3Cv9q0BtU1qc0yQA7EuqYdemdsg4YKl689a5FTZ2elo0n7PCW7McsFonZx8nFgrQEpOU6m7BD6QUxiOzAsbvo9u6jQR0YBAIl+4iRkEwPojunHGtRHe8+S03Qbtu2ou40me5sKTcdVjjwaT4Ala4pInt0Y876O2Np9I6+pbG2WSxj39YTLQBiYgzyXTtSLVph98c4llEkD0TJdMBsPaZOGKsGiWPo9G6rTIY0iqQJf1a9BzC4gNz2gJG7aXFei8VarugqBtWnVa1gYTBq0KOyzAQBII7lzvkfg9RfE47abf9RDsfo7tX1XUxcVy5sgnowGOLY2g1+RIkeKMU/ortRnUrHvaPJTtD21SlchjW1Q0s+3Dm/Z9I1jQ2rTfltOIII7Nys/QldHG7Wzz/kQUJUih6X+jq3ZRPRdJ0h9EufIaBi5xAGQaHHwWcgY4HCfNbhrDRP1WuRLT0L8QMfRO+OYWH06SczOI/Qbij+jWIXZ2hJCtGi9FOOQSss6qkBq9Ui90e8DIpJjKNaWtSnUbUaOsxwcOYIPktBP0mvOVqBzq9/qrGX6fpesfArwaw0vWPgVypSXRo0mam7W4SIsaIiYmod+GI3r231vexzXMtLdrmkuB2nYF3pHNZYNYqHrf2ldt1koet/aU6l6Kv2zYB9IV0f4VDxP+pVkaPc5xMASSYBECTMDHJUtms1v6/8AaVIZrTbev/aUNSfZGjTNGaRuqbG02PIY3IfZ4CZ3mUZt9J3Rzc4/5XzWR0tbLUfxB7J+Sks1ttfxG+B+Sew0avdaUuADsmoTuA6M49uOAQyppK+gdapO+DT92Kog1gtjEVG49h+SVPTluM6rR3H5J/6PXouNxpG+A/e1B3s+ar2lKdWs7arPc9wEAuLJjOM0Mr6dtT/GZ+u5QamlaG6szxTSJYYZoz9S35qUzRzYz94+arjNK0PxafinRpmhH72n7SKJLrT1tuaFJtOm+mGsbsguDSYHHrKJV+kC+/7ikOTWKl3GlKJyqs8VBfeM/FZ7QTtiLvW15vT/ANW3u2B/6pl2t94c7zwe0fBqpX1qn+Iz2h80vrlP12e0EyS3VNZ7k/8AWO/zT5BdN0zWOd4f85/kqeLyl+Iz2guxfUvxGe0nYqLmy4c7B10CDntVahBUi20ZT/Gt/ad/pVJp6Soj+Kz2lMoaboD+IzxT0CNDsrBgI+2tsP5z8lbtH6Rp02/vbbmCVj1DWG3GdWn7Sn09Z7b8an7QVKh7NWutOUiMalseEvI+ASWS1NP25yr0/aCSGi02ZG8ptEGaPlSaejeKxyAC9GuujRo2AXJsuCMh4gfZXsIqbBefUUZBQLC9lEXWCb/Z/Yiwohip2ldC4PrHxUsWI4FI2g4ItDohl84kykpBo9i86IcEWFDCSf6IcEuiHBOxEeF4QpBpDgvRQCLERw1IhTKQ2TI8knAbxmiwIJC8LVKc0HcuDSHH3J2Ij7KUKR0A4heGl2hFgMgJJzoeSXQH9FFgNgLxOiiV6ixh9l7S4n9dydbdUvXjnCAMGY4FS3UwWjIFZP0WqoMPFIxFVuOOQw7Diuqdsw5VW+H/ANKt17YtgkZiR2r23th6TsBPeqpCstB0dwqM96edoR4PpMxE5nLwUClc2n1eptB/TYdGGt6vaXvLsO4FBn1CBLSQRwJxCVBZaf2FU3bJ/q+YXB0DV9SeTm/NVtmk6oyqPH9RUmnpyuMqrviqoVhd2hKv4bvcfgU0/RjxnTf7JUNusdefSB5tHyXX+K6zdzfePgUtFpWdvs+IPgfMJs2bVLp661AcWB3eU9/jAPB2qEdsg+AIQLoGfUxuSdZ80WOstofToHua0/Ar1ulLB33XN7neRTaADCx7F39RCOdLYkdWqQeBc4fEJ2nZWzh1bkctpnmgRWzZhMvtArZ+w2H0awPh5FNP1ZPrtP8ASR8JlAirfVd/6jcFybT9dpVjfq6/1mZzmR8QuXavvHqn+oYp0Irps/kuH2vxjuCsH7Bq4dQ+IPwXg0Q8ESx2HYShICuG2Xgt8u9WKraDgQe1pChvtSPBCtg1QJFv8EkTdRPuSToCPd2ezU7D54ozq7o4VKzaWMvBaCIwfsu2Tj24d6m1dEz1jhEwOfHgurUupO2qQhwGcZSCJ54qAKzVpuGByBkc+xMvYYjvViudHufBIg5YDd2xmmrjQ4plu3iJiQYz3ok6NIVf5Eahq69zWuL2hpGGZwPYol3YhhAmZkH/AI3K50NCtLQ0OeWgYDa3ZoXpPQzQIbA6wx4GeKyzfktwjdIqD7B7RJGCftLfaB4hHtLURsHefLLFc6BsW7JJEu8uShczcHI3fAo8iiAabDtRMLqpbEGDjPxRq70dJcSNmCO75IhT1fa8bW1LQYyIJwn9c1rH8towcsbiVela7WJy+K7rtCPaQtwMAIAQroNp2yVo3SsiMXKSXsGiIMpsN3iPFXfRup1F9PafUh0YADPtHFVi7tadKs+mSDBiTIlZ3qzoxyl9TaVeSCKZIwBPJcGmeB8FJZdMa8tBz+KnUXE5LSNs5+SKi2kwLgBJwnJJldwxa53c4/NT6lLbdGyRuxUWtQ2VvJYR35ME8meN07VacKr/AGj5qZT1guM+kJ5gHyQR29TmkFghRaRQUGtdcZlh5t+Seo641N7GcwXDzQanRLjEdqlWtOD6MwJWd0Og+dbi0YieT59xCdp64tc2TTd2+ifigTarcNpojHPnuUaq0Bx2cj39yMx0WYaw27s2eNMeSSA0LYRMjPAbx3cElWbJZfjbB2cqRaWDW7WMh2QiA0gyOY7E1SrSpbH4IexoaurZrsRnw9Ed0IXpjRb304YJMboHcjVJgcTLg2OKkN0a85Oae9SoIpyM30k292Axwqhow6rTjzLcwglHabUAO0Md8jvg71tNOwqD7vgQV3Rph2YB5gH4rTBUTbKvU0MH21N4fLycQBiBsB8k7zjC70LYNJlxMAmQMJMSMssQPFXKno9nqt7gFKo2bGiNhscCJA7R29qz+uuhuTbtgGrq7SfUmk4FpzwMtEAQZzOa8vrANAaBAG79b1Y6dNowAA7BghmmmQrUaFZRNLWpnASTgAN/JDtYtXalCnSJnbe/rBuYGEMHbnitU0Pq8KY6eqOv9xp+4D95w9Y/BQ7mmx9du3EEwCcgThidyVUVHZXtV7P7ABzngsc93rdXFwEzuETuVK0xoNzqtWtTa4gucdl2BE8CMDyX0UNGWrGtaSwAteJAknabs5BB9LaItKFJzXVGlxHVAEuJIwEd6vHyRZ87UtBVqh2hSc0ZyQWgb8C7NXK00D0VEF4678SPVG4K5WVA1MXSQ3CN0jcFE0vYF5j4eSqNKSbFK6dFMutG75x3TvQu+0Y8sMtLQTDZGZ4DjzVsr6DLSDDiZjFsAd6dv7GaVMHEdKzLnOG/vlX8mcZzTTsz4U4x2qM/o6t3Dm9Wi5zXfeBEYE5E5Kdo/QtSjIqQC7GAQYjiRz3LShTa5oxmBG/dx4qpaw3bKVUTMFpyHauaT8G6K0WEVXng2Tyle2bqpkUwXTmIkR2o3qjFW5cYgOZEHHCd6slfQjaBmmAwvMngIzEdvFZ5JSoeLaM+uqzwQHtALWhsERgP+UzTdKuWktW3XBLtuHNEAQACeJMyq3b6KLarmuzZM4zknkn0KmP0rWW8ThA7B28Ukf0JZB7gZBDSCROJAIJACSpKxWO20jAGQFMp1YVJ/bFSmYdGOImRI4ghT7TWjDFh5yCkrRWmXG2uNkzAPYcipLLtoP7sA5y1xVZtdYaZPWwHEgiERZpGmT1TI4hVn7FRYKV+3/yNx3EGF3TeNowcJwQilVB3+SlUap4pqSYqLDb1RCktcglGuVMZclPJBRNe6DKe0TZdLXa4t2mNdBxHpEGMDmh1at1UT1Xrsb1nva2KjTBMSCDihPYUH7/Vs1MRUI7HDzCrmk9Q6xGBY4DtIlW2ppWlUjo7ljSOBaQcsweXvXbrl5A2KtImDiRmZwyPBW0noE6dozgav3FBr5pVHTlskOyBygoJTp3NSq2lTtaoLjBqVWFrWje5x3gc1swdW2hPRmnvOO1EZxkqhpLWp7X1GNA2Q6M+Gfcm6UVHwhSbnJzfbItWzbTOw3Ju/KTGJjiVEqWfWDgYIM8QvNHX3Sh5Jkh5B7xKlo7QA69t3ObEj7uMGerPvxVY01oi6cA2lsANdth21iXDESCIhXOqoVQqcUBUv25fMb9pYFzhvpukSc8BKAV6Nxcv261E0wMGt2Th2md60YnFKox4za4cwU8UBStB0uhqE79khs73TgFbW6Oq1Nkhr6m4xidqJOG7BdYHMDvA9ynWt49vouIjh5xms5cSbtl5MBNouYx1XqkbRGyfSECcW5iRkUD0XQZVu6stBBD5xOMuEclcK7gZkCTMu3nvQvR2gGUqjnhzjtAiCGiJO0cRiUlx10GVgW91Wq03SyXDcBg8dkfe5jPsXqujX4QYcMwHZg9jkk8WSUzSeqrK4BIjZBAMwfDgq3fajPp4tfyn/ZaQ1sjBM3LZgcO9Z3RTRk5tLlhwk+/4rpmmarPTpg8wR8FppsgcwmquhWuyAHMJ3+hbRSLTW9oza9v5TPuKM2et9P8AEA/M2PeplfVFjyeqznGfeh11qC2CRI5H5pJL0GTD1tpsOGDg78rgiNvpIAYudP8AMJ94WdV9SajcWu8R5hM/U72j6Lndzp9xRigyNWF3IwLHccY9xTgunREEcuCypms93T9Nod+ZnmEQtfpBj06bh+R3kUYjs0F5pxiY5g+SHGyDz9nXxiYBiO4oHb680XZvLT/O3zGCKWum6NT8N/5XCTPYU6GFLStdU/3dZx5OPkYXlOpUc50txMkunCTvhNULhjPRDmjhmJ7ipjNIcHDvRsB3Qdv0TXjMkhxJ3mIRMVkNF1JwAHLfzO9diqTuWkZUqYmibVqiFDe5Nm5C46UK7RFHm1iDwM+CmtvSCdms2CSYcDhJOAKHlckJgFBfPOBp03wB6JGPGJSpuBdDqBaTwynmEK2V61xGRI70ATndCS6S9pHHeInaE7o+C5ZQYZ2KkxmO6e/co31x+908wCufrn8rZgiQIInNMCQ2qvVAbVSU0wGbRxIzUttNRLXJT6S5jU9FGF6KP6+SdYn2s/XBMVEJ1rwwj3JdAppakGgpk0Qzb9ibdYNO4Il0XFcBiYmgXU1dpuGSGXWpNN2EDtwVt2YGG/4p6nQ4jmU9CM4uvo5G4eCDXP0fPGRI7lsjKPAro24OYVUBiA0LeUfQe8cnH4GQnP8AEF5T9MB/5mebc1slTRbDm33KBdavUz/wgDMqGvcYPpEHix3kUXttfaRzqPb+ceYlG7nU+m8Tsg93kgF59HzPutLZ4IHYattYKdTJ7Hd4x96kNuBwI5KiXmoL2nqu8R5hQf2feUT1XO/pcfgUaHZpoqjc7xXQc7diszp61XVPB4Dvztj3hT7fX316Xex3zQFl9NU72pNrjfgqvba90Tm97PzAkeOKL2uslJ8bNSk7v2T8QjY9BPbB3rgxxUu0v24zTBBEYHcdy8c2g7GHMJ5+UoyYqRBckuqtAT1Hh3eD7sCkp+xhSPbKnhHAQpjEklmWSqbITkYJJJoR2Qu9mAkkmM52JXrW4r1JMhjlJuPuUlrPmkkkuxDobuSFJJJMEebGBxXL2pJJobGnUwQoz6eJ7AB44pJK2SNVKIOfGEPuNHMO4JJKGANrauUjJj9FCLvVOg4SWjwj4LxJSNAS91Qp/dc5uXb7igl1oUUyZO1HZHvBSSTT2ArNrgfs6lSmex5+GCljWy7onZ6bbAw67Qf90klq0IlUdd3vID6bDJzbLfmkkks6N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 name="Picture 5" descr="segregation.jpg"/>
          <p:cNvPicPr>
            <a:picLocks noChangeAspect="1"/>
          </p:cNvPicPr>
          <p:nvPr/>
        </p:nvPicPr>
        <p:blipFill>
          <a:blip r:embed="rId3"/>
          <a:stretch>
            <a:fillRect/>
          </a:stretch>
        </p:blipFill>
        <p:spPr>
          <a:xfrm>
            <a:off x="4860032" y="1628800"/>
            <a:ext cx="3576236" cy="26642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24744"/>
            <a:ext cx="4896544" cy="4032448"/>
          </a:xfrm>
        </p:spPr>
        <p:txBody>
          <a:bodyPr/>
          <a:lstStyle/>
          <a:p>
            <a:pPr marL="0" indent="0">
              <a:spcAft>
                <a:spcPts val="1200"/>
              </a:spcAft>
              <a:buNone/>
            </a:pPr>
            <a:r>
              <a:rPr lang="en-GB" dirty="0"/>
              <a:t>Unless you have a dedicated Flammables store, your flammables should be kept in a cabinet, positioned as far from the door as practicable.</a:t>
            </a:r>
          </a:p>
          <a:p>
            <a:pPr marL="0" indent="0">
              <a:spcAft>
                <a:spcPts val="1200"/>
              </a:spcAft>
              <a:buNone/>
            </a:pPr>
            <a:r>
              <a:rPr lang="en-GB" dirty="0"/>
              <a:t>If you can’t fit all of them in the cabinet, concentrate on the most flammable.</a:t>
            </a:r>
          </a:p>
        </p:txBody>
      </p:sp>
      <p:sp>
        <p:nvSpPr>
          <p:cNvPr id="4" name="Rectangle 3"/>
          <p:cNvSpPr/>
          <p:nvPr/>
        </p:nvSpPr>
        <p:spPr>
          <a:xfrm>
            <a:off x="2797914" y="0"/>
            <a:ext cx="3262433" cy="830997"/>
          </a:xfrm>
          <a:prstGeom prst="rect">
            <a:avLst/>
          </a:prstGeom>
          <a:noFill/>
        </p:spPr>
        <p:txBody>
          <a:bodyPr wrap="none" lIns="91440" tIns="45720" rIns="91440" bIns="45720">
            <a:spAutoFit/>
          </a:bodyPr>
          <a:lstStyle/>
          <a:p>
            <a:pPr algn="ctr"/>
            <a:r>
              <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Flammables</a:t>
            </a:r>
          </a:p>
        </p:txBody>
      </p:sp>
      <p:pic>
        <p:nvPicPr>
          <p:cNvPr id="7" name="Picture 6" descr="DSC_0723.JPG"/>
          <p:cNvPicPr>
            <a:picLocks noChangeAspect="1"/>
          </p:cNvPicPr>
          <p:nvPr/>
        </p:nvPicPr>
        <p:blipFill>
          <a:blip r:embed="rId3"/>
          <a:stretch>
            <a:fillRect/>
          </a:stretch>
        </p:blipFill>
        <p:spPr>
          <a:xfrm>
            <a:off x="5403676" y="980728"/>
            <a:ext cx="3432048" cy="516180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AECC26-B94F-4FD7-BA3B-22F54E05AAE3}"/>
              </a:ext>
            </a:extLst>
          </p:cNvPr>
          <p:cNvSpPr/>
          <p:nvPr/>
        </p:nvSpPr>
        <p:spPr>
          <a:xfrm>
            <a:off x="2455579" y="0"/>
            <a:ext cx="3947107" cy="830997"/>
          </a:xfrm>
          <a:prstGeom prst="rect">
            <a:avLst/>
          </a:prstGeom>
          <a:noFill/>
        </p:spPr>
        <p:txBody>
          <a:bodyPr wrap="none" lIns="91440" tIns="45720" rIns="91440" bIns="45720">
            <a:spAutoFit/>
          </a:bodyPr>
          <a:lstStyle/>
          <a:p>
            <a:pPr algn="ctr"/>
            <a:r>
              <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Other cabinets</a:t>
            </a:r>
          </a:p>
        </p:txBody>
      </p:sp>
      <p:pic>
        <p:nvPicPr>
          <p:cNvPr id="5" name="Picture 4">
            <a:extLst>
              <a:ext uri="{FF2B5EF4-FFF2-40B4-BE49-F238E27FC236}">
                <a16:creationId xmlns:a16="http://schemas.microsoft.com/office/drawing/2014/main" id="{9D50A053-320C-4553-B490-6F917B4F9855}"/>
              </a:ext>
            </a:extLst>
          </p:cNvPr>
          <p:cNvPicPr>
            <a:picLocks noChangeAspect="1"/>
          </p:cNvPicPr>
          <p:nvPr/>
        </p:nvPicPr>
        <p:blipFill>
          <a:blip r:embed="rId2"/>
          <a:stretch>
            <a:fillRect/>
          </a:stretch>
        </p:blipFill>
        <p:spPr>
          <a:xfrm>
            <a:off x="6252368" y="767126"/>
            <a:ext cx="2321421" cy="3231782"/>
          </a:xfrm>
          <a:prstGeom prst="rect">
            <a:avLst/>
          </a:prstGeom>
        </p:spPr>
      </p:pic>
      <p:sp>
        <p:nvSpPr>
          <p:cNvPr id="6" name="Content Placeholder 2">
            <a:extLst>
              <a:ext uri="{FF2B5EF4-FFF2-40B4-BE49-F238E27FC236}">
                <a16:creationId xmlns:a16="http://schemas.microsoft.com/office/drawing/2014/main" id="{CFD72724-FF5F-4D5D-A003-B73BEADF28B5}"/>
              </a:ext>
            </a:extLst>
          </p:cNvPr>
          <p:cNvSpPr txBox="1">
            <a:spLocks/>
          </p:cNvSpPr>
          <p:nvPr/>
        </p:nvSpPr>
        <p:spPr>
          <a:xfrm>
            <a:off x="1742301" y="980728"/>
            <a:ext cx="4320480" cy="2304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dirty="0"/>
              <a:t>Corrosives? No need – they will just corrode! But not a problem.</a:t>
            </a:r>
          </a:p>
          <a:p>
            <a:pPr marL="0" indent="0">
              <a:buFont typeface="Arial"/>
              <a:buNone/>
            </a:pPr>
            <a:endParaRPr lang="en-GB" dirty="0"/>
          </a:p>
          <a:p>
            <a:pPr lvl="1"/>
            <a:endParaRPr lang="en-GB" dirty="0"/>
          </a:p>
        </p:txBody>
      </p:sp>
      <p:pic>
        <p:nvPicPr>
          <p:cNvPr id="1026" name="Picture 2" descr="https://assets.fishersci.com/TFS-Assets/CCG/product-images/F10058-01~p.eps-650.jpg">
            <a:extLst>
              <a:ext uri="{FF2B5EF4-FFF2-40B4-BE49-F238E27FC236}">
                <a16:creationId xmlns:a16="http://schemas.microsoft.com/office/drawing/2014/main" id="{0C02840D-8998-4B43-85FF-90B897318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12" y="2780928"/>
            <a:ext cx="2586409" cy="292494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EF008E41-3143-4A07-AB80-2F16D60025A0}"/>
              </a:ext>
            </a:extLst>
          </p:cNvPr>
          <p:cNvSpPr txBox="1">
            <a:spLocks/>
          </p:cNvSpPr>
          <p:nvPr/>
        </p:nvSpPr>
        <p:spPr>
          <a:xfrm>
            <a:off x="3635896" y="4011980"/>
            <a:ext cx="4320480" cy="2304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dirty="0"/>
              <a:t>Poisons? Not a good idea – can cause problems with other segregation</a:t>
            </a:r>
          </a:p>
          <a:p>
            <a:pPr marL="0" indent="0">
              <a:buFont typeface="Arial"/>
              <a:buNone/>
            </a:pPr>
            <a:endParaRPr lang="en-GB" dirty="0"/>
          </a:p>
          <a:p>
            <a:pPr lvl="1"/>
            <a:endParaRPr lang="en-GB" dirty="0"/>
          </a:p>
        </p:txBody>
      </p:sp>
    </p:spTree>
    <p:extLst>
      <p:ext uri="{BB962C8B-B14F-4D97-AF65-F5344CB8AC3E}">
        <p14:creationId xmlns:p14="http://schemas.microsoft.com/office/powerpoint/2010/main" val="2890833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AECC26-B94F-4FD7-BA3B-22F54E05AAE3}"/>
              </a:ext>
            </a:extLst>
          </p:cNvPr>
          <p:cNvSpPr/>
          <p:nvPr/>
        </p:nvSpPr>
        <p:spPr>
          <a:xfrm>
            <a:off x="2455579" y="0"/>
            <a:ext cx="3947107" cy="830997"/>
          </a:xfrm>
          <a:prstGeom prst="rect">
            <a:avLst/>
          </a:prstGeom>
          <a:noFill/>
        </p:spPr>
        <p:txBody>
          <a:bodyPr wrap="none" lIns="91440" tIns="45720" rIns="91440" bIns="45720">
            <a:spAutoFit/>
          </a:bodyPr>
          <a:lstStyle/>
          <a:p>
            <a:pPr algn="ctr"/>
            <a:r>
              <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Other cabinets</a:t>
            </a:r>
          </a:p>
        </p:txBody>
      </p:sp>
      <p:sp>
        <p:nvSpPr>
          <p:cNvPr id="6" name="Content Placeholder 2">
            <a:extLst>
              <a:ext uri="{FF2B5EF4-FFF2-40B4-BE49-F238E27FC236}">
                <a16:creationId xmlns:a16="http://schemas.microsoft.com/office/drawing/2014/main" id="{CFD72724-FF5F-4D5D-A003-B73BEADF28B5}"/>
              </a:ext>
            </a:extLst>
          </p:cNvPr>
          <p:cNvSpPr txBox="1">
            <a:spLocks/>
          </p:cNvSpPr>
          <p:nvPr/>
        </p:nvSpPr>
        <p:spPr>
          <a:xfrm>
            <a:off x="899592" y="1280793"/>
            <a:ext cx="4320480" cy="2304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dirty="0" err="1"/>
              <a:t>Radioactives</a:t>
            </a:r>
            <a:r>
              <a:rPr lang="en-GB" dirty="0"/>
              <a:t>? Yes – in a specialised cabinet suitably positioned.</a:t>
            </a:r>
          </a:p>
          <a:p>
            <a:pPr marL="0" indent="0">
              <a:buFont typeface="Arial"/>
              <a:buNone/>
            </a:pPr>
            <a:endParaRPr lang="en-GB" dirty="0"/>
          </a:p>
          <a:p>
            <a:pPr lvl="1"/>
            <a:endParaRPr lang="en-GB" dirty="0"/>
          </a:p>
        </p:txBody>
      </p:sp>
      <p:sp>
        <p:nvSpPr>
          <p:cNvPr id="8" name="Content Placeholder 2">
            <a:extLst>
              <a:ext uri="{FF2B5EF4-FFF2-40B4-BE49-F238E27FC236}">
                <a16:creationId xmlns:a16="http://schemas.microsoft.com/office/drawing/2014/main" id="{EF008E41-3143-4A07-AB80-2F16D60025A0}"/>
              </a:ext>
            </a:extLst>
          </p:cNvPr>
          <p:cNvSpPr txBox="1">
            <a:spLocks/>
          </p:cNvSpPr>
          <p:nvPr/>
        </p:nvSpPr>
        <p:spPr>
          <a:xfrm>
            <a:off x="1223628" y="4324837"/>
            <a:ext cx="6696744" cy="169841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dirty="0"/>
              <a:t>Water </a:t>
            </a:r>
            <a:r>
              <a:rPr lang="en-GB" dirty="0" err="1"/>
              <a:t>reactives</a:t>
            </a:r>
            <a:r>
              <a:rPr lang="en-GB" dirty="0"/>
              <a:t> (mainly alkali metals) – No specific cabinet but in either a small cabinet or a tin/box to keep water out.</a:t>
            </a:r>
          </a:p>
          <a:p>
            <a:pPr marL="0" indent="0">
              <a:buFont typeface="Arial"/>
              <a:buNone/>
            </a:pPr>
            <a:endParaRPr lang="en-GB" dirty="0"/>
          </a:p>
          <a:p>
            <a:pPr lvl="1"/>
            <a:endParaRPr lang="en-GB" dirty="0"/>
          </a:p>
        </p:txBody>
      </p:sp>
      <p:pic>
        <p:nvPicPr>
          <p:cNvPr id="2050" name="Picture 2" descr="Image result for radioactive cabinet">
            <a:extLst>
              <a:ext uri="{FF2B5EF4-FFF2-40B4-BE49-F238E27FC236}">
                <a16:creationId xmlns:a16="http://schemas.microsoft.com/office/drawing/2014/main" id="{A65E705E-FF5A-4903-BC62-5CA8F39E9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830997"/>
            <a:ext cx="3203848" cy="3203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734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628800"/>
            <a:ext cx="4968552" cy="3528392"/>
          </a:xfrm>
        </p:spPr>
        <p:txBody>
          <a:bodyPr/>
          <a:lstStyle/>
          <a:p>
            <a:pPr marL="0" indent="0">
              <a:spcAft>
                <a:spcPts val="1200"/>
              </a:spcAft>
              <a:buNone/>
            </a:pPr>
            <a:r>
              <a:rPr lang="en-GB" dirty="0"/>
              <a:t>Not in the chemical store.</a:t>
            </a:r>
          </a:p>
          <a:p>
            <a:pPr marL="0" indent="0">
              <a:spcAft>
                <a:spcPts val="1200"/>
              </a:spcAft>
              <a:buNone/>
            </a:pPr>
            <a:r>
              <a:rPr lang="en-GB" dirty="0"/>
              <a:t>In the prep room, against a wall, fixed firmly so they can’t fall over.</a:t>
            </a:r>
          </a:p>
          <a:p>
            <a:pPr marL="0" indent="0">
              <a:spcAft>
                <a:spcPts val="1200"/>
              </a:spcAft>
              <a:buNone/>
            </a:pPr>
            <a:r>
              <a:rPr lang="en-GB" dirty="0"/>
              <a:t>Keep H</a:t>
            </a:r>
            <a:r>
              <a:rPr lang="en-GB" baseline="-25000" dirty="0"/>
              <a:t>2</a:t>
            </a:r>
            <a:r>
              <a:rPr lang="en-GB" dirty="0"/>
              <a:t> and O</a:t>
            </a:r>
            <a:r>
              <a:rPr lang="en-GB" baseline="-25000" dirty="0"/>
              <a:t>2</a:t>
            </a:r>
            <a:r>
              <a:rPr lang="en-GB" dirty="0"/>
              <a:t> apart.</a:t>
            </a:r>
          </a:p>
          <a:p>
            <a:pPr lvl="1"/>
            <a:endParaRPr lang="en-GB" dirty="0"/>
          </a:p>
        </p:txBody>
      </p:sp>
      <p:sp>
        <p:nvSpPr>
          <p:cNvPr id="4" name="Rectangle 3"/>
          <p:cNvSpPr/>
          <p:nvPr/>
        </p:nvSpPr>
        <p:spPr>
          <a:xfrm>
            <a:off x="2622932" y="0"/>
            <a:ext cx="3612399" cy="830997"/>
          </a:xfrm>
          <a:prstGeom prst="rect">
            <a:avLst/>
          </a:prstGeom>
          <a:noFill/>
        </p:spPr>
        <p:txBody>
          <a:bodyPr wrap="none" lIns="91440" tIns="45720" rIns="91440" bIns="45720">
            <a:spAutoFit/>
          </a:bodyPr>
          <a:lstStyle/>
          <a:p>
            <a:pPr algn="ctr"/>
            <a:r>
              <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Gas Cylinders</a:t>
            </a:r>
          </a:p>
        </p:txBody>
      </p:sp>
      <p:pic>
        <p:nvPicPr>
          <p:cNvPr id="2050" name="Picture 2" descr="http://pureenergycentre.com/wp-content/uploads/2013/09/oxygen-cylinder-and-acetylen-cylinder-with-a-trolley.png"/>
          <p:cNvPicPr>
            <a:picLocks noChangeAspect="1" noChangeArrowheads="1"/>
          </p:cNvPicPr>
          <p:nvPr/>
        </p:nvPicPr>
        <p:blipFill>
          <a:blip r:embed="rId3"/>
          <a:srcRect/>
          <a:stretch>
            <a:fillRect/>
          </a:stretch>
        </p:blipFill>
        <p:spPr bwMode="auto">
          <a:xfrm>
            <a:off x="5220072" y="1287971"/>
            <a:ext cx="4219575" cy="42100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2"/>
            <a:ext cx="7920880" cy="3528392"/>
          </a:xfrm>
        </p:spPr>
        <p:txBody>
          <a:bodyPr/>
          <a:lstStyle/>
          <a:p>
            <a:pPr>
              <a:spcAft>
                <a:spcPts val="1200"/>
              </a:spcAft>
            </a:pPr>
            <a:r>
              <a:rPr lang="en-GB" dirty="0"/>
              <a:t>Separation</a:t>
            </a:r>
          </a:p>
          <a:p>
            <a:pPr>
              <a:spcAft>
                <a:spcPts val="1200"/>
              </a:spcAft>
            </a:pPr>
            <a:r>
              <a:rPr lang="en-GB" dirty="0"/>
              <a:t>Lips</a:t>
            </a:r>
          </a:p>
          <a:p>
            <a:pPr>
              <a:spcAft>
                <a:spcPts val="1200"/>
              </a:spcAft>
            </a:pPr>
            <a:r>
              <a:rPr lang="en-GB" dirty="0"/>
              <a:t>Height</a:t>
            </a:r>
          </a:p>
          <a:p>
            <a:pPr lvl="1"/>
            <a:endParaRPr lang="en-GB" dirty="0"/>
          </a:p>
        </p:txBody>
      </p:sp>
      <p:sp>
        <p:nvSpPr>
          <p:cNvPr id="4" name="Rectangle 3"/>
          <p:cNvSpPr/>
          <p:nvPr/>
        </p:nvSpPr>
        <p:spPr>
          <a:xfrm>
            <a:off x="3120919" y="0"/>
            <a:ext cx="2616422" cy="830997"/>
          </a:xfrm>
          <a:prstGeom prst="rect">
            <a:avLst/>
          </a:prstGeom>
          <a:noFill/>
        </p:spPr>
        <p:txBody>
          <a:bodyPr wrap="none" lIns="91440" tIns="45720" rIns="91440" bIns="45720">
            <a:spAutoFit/>
          </a:bodyPr>
          <a:lstStyle/>
          <a:p>
            <a:pPr algn="ct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Shelving</a:t>
            </a:r>
            <a:r>
              <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p>
        </p:txBody>
      </p:sp>
      <p:pic>
        <p:nvPicPr>
          <p:cNvPr id="5" name="Picture 4" descr="SSERC Chemstore-1.png"/>
          <p:cNvPicPr>
            <a:picLocks noChangeAspect="1"/>
          </p:cNvPicPr>
          <p:nvPr/>
        </p:nvPicPr>
        <p:blipFill>
          <a:blip r:embed="rId3"/>
          <a:stretch>
            <a:fillRect/>
          </a:stretch>
        </p:blipFill>
        <p:spPr>
          <a:xfrm>
            <a:off x="2051719" y="2060848"/>
            <a:ext cx="7033907" cy="3960440"/>
          </a:xfrm>
          <a:prstGeom prst="rect">
            <a:avLst/>
          </a:prstGeom>
        </p:spPr>
      </p:pic>
    </p:spTree>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957</TotalTime>
  <Words>755</Words>
  <Application>Microsoft Office PowerPoint</Application>
  <PresentationFormat>On-screen Show (4:3)</PresentationFormat>
  <Paragraphs>94</Paragraphs>
  <Slides>11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Copperplate Gothic Bold</vt:lpstr>
      <vt:lpstr>Default Theme</vt:lpstr>
      <vt:lpstr>Storing Chemicals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Storing Chemicals</dc:title>
  <dc:creator>Chris Lloyd</dc:creator>
  <cp:lastModifiedBy>Chris Lloyd</cp:lastModifiedBy>
  <cp:revision>76</cp:revision>
  <dcterms:created xsi:type="dcterms:W3CDTF">2014-01-27T10:12:23Z</dcterms:created>
  <dcterms:modified xsi:type="dcterms:W3CDTF">2018-02-08T09:42:08Z</dcterms:modified>
</cp:coreProperties>
</file>