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82" r:id="rId10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32" autoAdjust="0"/>
  </p:normalViewPr>
  <p:slideViewPr>
    <p:cSldViewPr>
      <p:cViewPr varScale="1">
        <p:scale>
          <a:sx n="67" d="100"/>
          <a:sy n="67" d="100"/>
        </p:scale>
        <p:origin x="19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1186-3336-460A-9B3A-EED70F4AFD7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30906-A78E-4FC1-94C9-A31877C4198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007C-B8CC-45E2-AD0A-E44FAE037CE2}" type="datetimeFigureOut">
              <a:rPr lang="en-GB" smtClean="0"/>
              <a:pPr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7E97-C778-4440-8E23-13323DC243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know it sounds obvious but there are things you can do:</a:t>
            </a:r>
          </a:p>
          <a:p>
            <a:pPr marL="228600" indent="-228600">
              <a:buAutoNum type="arabicParenR"/>
            </a:pPr>
            <a:r>
              <a:rPr lang="en-GB" dirty="0"/>
              <a:t>Make sure the</a:t>
            </a:r>
            <a:r>
              <a:rPr lang="en-GB" baseline="0" dirty="0"/>
              <a:t> likelihood of spillage is minimised.</a:t>
            </a:r>
          </a:p>
          <a:p>
            <a:pPr marL="685800" lvl="1" indent="-228600">
              <a:buAutoNum type="arabicParenR"/>
            </a:pPr>
            <a:r>
              <a:rPr lang="en-GB" baseline="0" dirty="0"/>
              <a:t>Ensure there are no trip/slip hazards where anyone might be carrying chemicals</a:t>
            </a:r>
          </a:p>
          <a:p>
            <a:pPr marL="685800" lvl="1" indent="-228600">
              <a:buAutoNum type="arabicParenR"/>
            </a:pPr>
            <a:r>
              <a:rPr lang="en-GB" baseline="0" dirty="0"/>
              <a:t>Make sure chemicals are placed securely on shelves/benches, not too close to the edge, and in stable containers.</a:t>
            </a:r>
          </a:p>
          <a:p>
            <a:pPr marL="228600" lvl="0" indent="-228600">
              <a:buAutoNum type="arabicParenR"/>
            </a:pPr>
            <a:r>
              <a:rPr lang="en-GB" baseline="0" dirty="0"/>
              <a:t>Ensure minimum quantities of hazardous chemicals can be spilled</a:t>
            </a:r>
          </a:p>
          <a:p>
            <a:pPr marL="685800" lvl="1" indent="-228600">
              <a:buAutoNum type="arabicParenR"/>
            </a:pPr>
            <a:r>
              <a:rPr lang="en-GB" baseline="0" dirty="0"/>
              <a:t>Have the technician decant say 25cm3 of concentrated acids rather than bring out a </a:t>
            </a:r>
            <a:r>
              <a:rPr lang="en-GB" baseline="0" dirty="0" err="1"/>
              <a:t>winchester</a:t>
            </a:r>
            <a:r>
              <a:rPr lang="en-GB" baseline="0" dirty="0"/>
              <a:t> full.</a:t>
            </a:r>
          </a:p>
          <a:p>
            <a:pPr marL="685800" lvl="1" indent="-228600">
              <a:buAutoNum type="arabicParenR"/>
            </a:pPr>
            <a:r>
              <a:rPr lang="en-GB" baseline="0" dirty="0"/>
              <a:t>Similarly a few g of magnesium powder rather than the whole jar.</a:t>
            </a:r>
          </a:p>
          <a:p>
            <a:pPr marL="685800" lvl="1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AE4F-5C68-4142-9227-08E507285D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6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some spillages that you should simply leave to the experts.</a:t>
            </a:r>
          </a:p>
          <a:p>
            <a:r>
              <a:rPr lang="en-GB" dirty="0"/>
              <a:t>Basically, any spill that generates large</a:t>
            </a:r>
            <a:r>
              <a:rPr lang="en-GB" baseline="0" dirty="0"/>
              <a:t> amounts of hazardous fumes. In particular:</a:t>
            </a:r>
          </a:p>
          <a:p>
            <a:r>
              <a:rPr lang="en-GB" baseline="0" dirty="0"/>
              <a:t>Bromine</a:t>
            </a:r>
          </a:p>
          <a:p>
            <a:r>
              <a:rPr lang="en-GB" baseline="0" dirty="0"/>
              <a:t>.880 Ammonia</a:t>
            </a:r>
          </a:p>
          <a:p>
            <a:r>
              <a:rPr lang="en-GB" baseline="0" dirty="0"/>
              <a:t>Glacial ethanoic acid (and </a:t>
            </a:r>
            <a:r>
              <a:rPr lang="en-GB" baseline="0" dirty="0" err="1"/>
              <a:t>propanoic</a:t>
            </a:r>
            <a:r>
              <a:rPr lang="en-GB" baseline="0" dirty="0"/>
              <a:t> or </a:t>
            </a:r>
            <a:r>
              <a:rPr lang="en-GB" baseline="0" dirty="0" err="1"/>
              <a:t>butanoic</a:t>
            </a:r>
            <a:r>
              <a:rPr lang="en-GB" baseline="0" dirty="0"/>
              <a:t> acids)</a:t>
            </a:r>
          </a:p>
          <a:p>
            <a:r>
              <a:rPr lang="en-GB" dirty="0"/>
              <a:t>Concentrated hydrochloric acid</a:t>
            </a:r>
          </a:p>
          <a:p>
            <a:r>
              <a:rPr lang="en-GB" dirty="0"/>
              <a:t>Concentrated nitric acid</a:t>
            </a:r>
          </a:p>
          <a:p>
            <a:r>
              <a:rPr lang="en-GB" dirty="0"/>
              <a:t>And any other source of hazardous fumes – if for instance the spillage is a dilute acid and a sulphite – it will generate sulphur dioxide.</a:t>
            </a:r>
          </a:p>
          <a:p>
            <a:endParaRPr lang="en-GB" dirty="0"/>
          </a:p>
          <a:p>
            <a:r>
              <a:rPr lang="en-GB" dirty="0"/>
              <a:t>In situations like this, evacuate</a:t>
            </a:r>
            <a:r>
              <a:rPr lang="en-GB" baseline="0" dirty="0"/>
              <a:t> the chemicals store/prep room/classroom as soon as possible – There MAY be time in the larger space of a classroom to open a window or switch on a ducted fume cupboard in passing.</a:t>
            </a:r>
          </a:p>
          <a:p>
            <a:r>
              <a:rPr lang="en-GB" baseline="0" dirty="0"/>
              <a:t>In most cases, the ventilation will run its course and clear the air – though it could take many hours.</a:t>
            </a:r>
          </a:p>
          <a:p>
            <a:r>
              <a:rPr lang="en-GB" baseline="0" dirty="0"/>
              <a:t>If the ventilation is not clearing it – call the fire brigade.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AE4F-5C68-4142-9227-08E507285D5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2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Remember to look after your own safety.</a:t>
            </a:r>
          </a:p>
          <a:p>
            <a:r>
              <a:rPr lang="en-GB" dirty="0"/>
              <a:t>In the case of significant spills of substances releasing toxic fumes (</a:t>
            </a:r>
            <a:r>
              <a:rPr lang="en-GB" dirty="0" err="1"/>
              <a:t>eg</a:t>
            </a:r>
            <a:r>
              <a:rPr lang="en-GB" dirty="0"/>
              <a:t> Bromine, chlorine, </a:t>
            </a:r>
            <a:r>
              <a:rPr lang="en-GB" dirty="0" err="1"/>
              <a:t>HCl</a:t>
            </a:r>
            <a:r>
              <a:rPr lang="en-GB" dirty="0"/>
              <a:t>, ammonia etc) just evacuate the room, close the door and let the ventilation clear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37E97-C778-4440-8E23-13323DC243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general, solids are pretty easy to deal with:</a:t>
            </a:r>
          </a:p>
          <a:p>
            <a:endParaRPr lang="en-GB" dirty="0"/>
          </a:p>
          <a:p>
            <a:r>
              <a:rPr lang="en-GB" dirty="0"/>
              <a:t>Collect</a:t>
            </a:r>
            <a:r>
              <a:rPr lang="en-GB" baseline="0" dirty="0"/>
              <a:t> them up in a dustpan and brush and dispose as recommended for that chemical.</a:t>
            </a:r>
          </a:p>
          <a:p>
            <a:endParaRPr lang="en-GB" baseline="0" dirty="0"/>
          </a:p>
          <a:p>
            <a:r>
              <a:rPr lang="en-GB" baseline="0" dirty="0"/>
              <a:t>Be wary of powders – avoid raising dust -  if this can’t be avoided, wear a well-fitting dust mask.</a:t>
            </a:r>
          </a:p>
          <a:p>
            <a:endParaRPr lang="en-GB" baseline="0" dirty="0"/>
          </a:p>
          <a:p>
            <a:r>
              <a:rPr lang="en-GB" baseline="0" dirty="0"/>
              <a:t>Liquids can be absorbed into a solid – cat litter is the best for this. It can then be swept up and disposed of.  It can then either be disposed of in the normal waste – washed with water to get rid of the chemical or, if it is toxic etc, bagged, sealed in a container, labelled and kept for uplift.</a:t>
            </a:r>
          </a:p>
          <a:p>
            <a:endParaRPr lang="en-GB" baseline="0" dirty="0"/>
          </a:p>
          <a:p>
            <a:r>
              <a:rPr lang="en-GB" baseline="0" dirty="0"/>
              <a:t>If the liquid is an acid or alkali then you need to behave differently.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AE4F-5C68-4142-9227-08E507285D5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6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Assuming there is no problem with fumes.</a:t>
            </a:r>
          </a:p>
          <a:p>
            <a:endParaRPr lang="en-GB" dirty="0"/>
          </a:p>
          <a:p>
            <a:r>
              <a:rPr lang="en-GB" dirty="0"/>
              <a:t>For spills</a:t>
            </a:r>
            <a:r>
              <a:rPr lang="en-GB" baseline="0" dirty="0"/>
              <a:t> of acids – such as concentrated H2SO4 – neutralise with anhydrous sodium carbonate or </a:t>
            </a:r>
            <a:r>
              <a:rPr lang="en-GB" baseline="0" dirty="0" err="1"/>
              <a:t>hydrogencarbonate</a:t>
            </a:r>
            <a:r>
              <a:rPr lang="en-GB" baseline="0" dirty="0"/>
              <a:t> and then  dispose normally</a:t>
            </a:r>
          </a:p>
          <a:p>
            <a:endParaRPr lang="en-GB" baseline="0" dirty="0"/>
          </a:p>
          <a:p>
            <a:r>
              <a:rPr lang="en-GB" baseline="0" dirty="0"/>
              <a:t>For alkalis – such as sodium hydroxide – if a solid, just brush with a dustpan and brush and dispose normally. If a solution, neutralise with citric acid and then scrape up and dispose.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AE4F-5C68-4142-9227-08E507285D5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1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Absorb into cat-litter and clear up as before.</a:t>
            </a:r>
          </a:p>
          <a:p>
            <a:endParaRPr lang="en-GB" dirty="0"/>
          </a:p>
          <a:p>
            <a:r>
              <a:rPr lang="en-GB" dirty="0"/>
              <a:t>Use detergent to clear up the remnants and make sure the area is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AE4F-5C68-4142-9227-08E507285D5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Zinc powder used to be used for this but the best method now is:</a:t>
            </a:r>
          </a:p>
          <a:p>
            <a:endParaRPr lang="en-GB" dirty="0"/>
          </a:p>
          <a:p>
            <a:r>
              <a:rPr lang="en-GB" dirty="0"/>
              <a:t>Use a syringe to collect up any drops that can be collected – empty them into a designated bottle.</a:t>
            </a:r>
          </a:p>
          <a:p>
            <a:endParaRPr lang="en-GB" dirty="0"/>
          </a:p>
          <a:p>
            <a:r>
              <a:rPr lang="en-GB" dirty="0"/>
              <a:t>For the remainder, make a paste of a 50:50 lime/sulphur mix with</a:t>
            </a:r>
            <a:r>
              <a:rPr lang="en-GB" baseline="0" dirty="0"/>
              <a:t> hot water to make a smooth slurry.</a:t>
            </a:r>
          </a:p>
          <a:p>
            <a:endParaRPr lang="en-GB" baseline="0" dirty="0"/>
          </a:p>
          <a:p>
            <a:r>
              <a:rPr lang="en-GB" dirty="0"/>
              <a:t>Spread this over the area and</a:t>
            </a:r>
            <a:r>
              <a:rPr lang="en-GB" baseline="0" dirty="0"/>
              <a:t> leave to dry. Then sweep up. If mercury has got into cracks in floorboards for instance, you can just put the dry s/Ca(OH)2 mix onto it.</a:t>
            </a:r>
          </a:p>
          <a:p>
            <a:endParaRPr lang="en-GB" baseline="0" dirty="0"/>
          </a:p>
          <a:p>
            <a:r>
              <a:rPr lang="en-GB" baseline="0" dirty="0"/>
              <a:t>When dry, sweep up – a paint brush is best for this – and put the residue in a container for disposal.</a:t>
            </a:r>
          </a:p>
          <a:p>
            <a:endParaRPr lang="en-GB" baseline="0" dirty="0"/>
          </a:p>
          <a:p>
            <a:r>
              <a:rPr lang="en-GB" baseline="0" dirty="0"/>
              <a:t>Dust the area with dry lime/sulphur mix and if any mercury has got into cracks in woodwork etc, brush the mixture into these cracks.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3AE4F-5C68-4142-9227-08E507285D5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2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4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7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20FB-E8DA-9B44-8AC0-4BB5F7E5450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C5B4-D7C9-FC40-9E5E-9066BC84E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833A-7A92-4AF5-8A9D-75DD8C065E8F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2440-77E8-4EE4-AA9F-3E0698BEF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98168" cy="2234679"/>
          </a:xfrm>
        </p:spPr>
        <p:txBody>
          <a:bodyPr/>
          <a:lstStyle/>
          <a:p>
            <a:pPr algn="l"/>
            <a:r>
              <a:rPr lang="en-GB" sz="6000" dirty="0">
                <a:latin typeface="Aharoni" pitchFamily="2" charset="-79"/>
                <a:cs typeface="Aharoni" pitchFamily="2" charset="-79"/>
              </a:rPr>
              <a:t>Chemical</a:t>
            </a:r>
            <a:br>
              <a:rPr lang="en-GB" sz="6000" dirty="0">
                <a:latin typeface="Aharoni" pitchFamily="2" charset="-79"/>
                <a:cs typeface="Aharoni" pitchFamily="2" charset="-79"/>
              </a:rPr>
            </a:br>
            <a:r>
              <a:rPr lang="en-GB" sz="6000" dirty="0">
                <a:latin typeface="Aharoni" pitchFamily="2" charset="-79"/>
                <a:cs typeface="Aharoni" pitchFamily="2" charset="-79"/>
              </a:rPr>
              <a:t>   Spills</a:t>
            </a:r>
          </a:p>
        </p:txBody>
      </p:sp>
      <p:pic>
        <p:nvPicPr>
          <p:cNvPr id="4" name="Picture 7" descr="http://www.clipartguide.com/_named_clipart_images/0511-0902-2520-1713_Lab_Experiment_Explosion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233" y="620688"/>
            <a:ext cx="4079767" cy="545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70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oc\AppData\Local\Microsoft\Windows\Temporary Internet Files\Content.IE5\538XK0CM\MC90009759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196752"/>
            <a:ext cx="3273692" cy="35283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19675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haroni" pitchFamily="2" charset="-79"/>
                <a:cs typeface="Aharoni" pitchFamily="2" charset="-79"/>
              </a:rPr>
              <a:t>Rule </a:t>
            </a:r>
            <a:r>
              <a:rPr lang="en-GB" sz="5400" dirty="0">
                <a:latin typeface="Aharoni" pitchFamily="2" charset="-79"/>
                <a:cs typeface="Aharoni" pitchFamily="2" charset="-79"/>
              </a:rPr>
              <a:t>1</a:t>
            </a:r>
            <a:r>
              <a:rPr lang="en-GB" sz="3600" dirty="0">
                <a:latin typeface="Aharoni" pitchFamily="2" charset="-79"/>
                <a:cs typeface="Aharoni" pitchFamily="2" charset="-79"/>
              </a:rPr>
              <a:t> – Don’t spill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284984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haroni" pitchFamily="2" charset="-79"/>
                <a:cs typeface="Aharoni" pitchFamily="2" charset="-79"/>
              </a:rPr>
              <a:t>Rule </a:t>
            </a:r>
            <a:r>
              <a:rPr lang="en-GB" sz="5400" dirty="0">
                <a:latin typeface="Aharoni" pitchFamily="2" charset="-79"/>
                <a:cs typeface="Aharoni" pitchFamily="2" charset="-79"/>
              </a:rPr>
              <a:t>2</a:t>
            </a:r>
            <a:r>
              <a:rPr lang="en-GB" sz="3600" dirty="0">
                <a:latin typeface="Aharoni" pitchFamily="2" charset="-79"/>
                <a:cs typeface="Aharoni" pitchFamily="2" charset="-79"/>
              </a:rPr>
              <a:t> – If you must – spill as little as possible</a:t>
            </a:r>
          </a:p>
        </p:txBody>
      </p:sp>
    </p:spTree>
    <p:extLst>
      <p:ext uri="{BB962C8B-B14F-4D97-AF65-F5344CB8AC3E}">
        <p14:creationId xmlns:p14="http://schemas.microsoft.com/office/powerpoint/2010/main" val="21339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7921299989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24744"/>
            <a:ext cx="7128792" cy="4772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62" y="0"/>
            <a:ext cx="7358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When to deal with spills</a:t>
            </a:r>
          </a:p>
        </p:txBody>
      </p:sp>
    </p:spTree>
    <p:extLst>
      <p:ext uri="{BB962C8B-B14F-4D97-AF65-F5344CB8AC3E}">
        <p14:creationId xmlns:p14="http://schemas.microsoft.com/office/powerpoint/2010/main" val="2911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o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037167" cy="20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mo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" y="3150342"/>
            <a:ext cx="2605460" cy="260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itric ac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95" y="3356992"/>
            <a:ext cx="2792884" cy="27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lor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35" y="3660245"/>
            <a:ext cx="2186377" cy="21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ydrochloric ac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65" y="746488"/>
            <a:ext cx="2439848" cy="24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8662" y="0"/>
            <a:ext cx="7358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When to deal with spills</a:t>
            </a:r>
          </a:p>
        </p:txBody>
      </p:sp>
    </p:spTree>
    <p:extLst>
      <p:ext uri="{BB962C8B-B14F-4D97-AF65-F5344CB8AC3E}">
        <p14:creationId xmlns:p14="http://schemas.microsoft.com/office/powerpoint/2010/main" val="73996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ingo.care2.com/pictures/c2c/share/75/750/043/750437_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708920"/>
            <a:ext cx="4053596" cy="3312368"/>
          </a:xfrm>
          <a:prstGeom prst="rect">
            <a:avLst/>
          </a:prstGeom>
          <a:noFill/>
        </p:spPr>
      </p:pic>
      <p:pic>
        <p:nvPicPr>
          <p:cNvPr id="19460" name="Picture 4" descr="http://www.harrisvictory.com/wp-content/uploads/2012/08/Pan-and-brush-994021-1024x9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980728"/>
            <a:ext cx="4556616" cy="43652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7704" y="0"/>
            <a:ext cx="61206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Powders &amp; Liquids</a:t>
            </a:r>
          </a:p>
        </p:txBody>
      </p:sp>
    </p:spTree>
    <p:extLst>
      <p:ext uri="{BB962C8B-B14F-4D97-AF65-F5344CB8AC3E}">
        <p14:creationId xmlns:p14="http://schemas.microsoft.com/office/powerpoint/2010/main" val="14546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talog.wlimg.com/1/460874/full-images/citric-acid-784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276872"/>
            <a:ext cx="2880320" cy="3393105"/>
          </a:xfrm>
          <a:prstGeom prst="rect">
            <a:avLst/>
          </a:prstGeom>
          <a:noFill/>
        </p:spPr>
      </p:pic>
      <p:pic>
        <p:nvPicPr>
          <p:cNvPr id="5124" name="Picture 4" descr="http://www.zhaohuichem.com/product_en/images/10547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2996952"/>
            <a:ext cx="3024336" cy="3024336"/>
          </a:xfrm>
          <a:prstGeom prst="rect">
            <a:avLst/>
          </a:prstGeom>
          <a:noFill/>
        </p:spPr>
      </p:pic>
      <p:pic>
        <p:nvPicPr>
          <p:cNvPr id="2" name="Picture 1" descr="GHS-pictogram-505 corrosi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908720"/>
            <a:ext cx="3456384" cy="345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7704" y="0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Acids &amp; alkalis</a:t>
            </a:r>
          </a:p>
        </p:txBody>
      </p:sp>
    </p:spTree>
    <p:extLst>
      <p:ext uri="{BB962C8B-B14F-4D97-AF65-F5344CB8AC3E}">
        <p14:creationId xmlns:p14="http://schemas.microsoft.com/office/powerpoint/2010/main" val="2619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eepol.co.uk/images/mp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980728"/>
            <a:ext cx="3917234" cy="4896544"/>
          </a:xfrm>
          <a:prstGeom prst="rect">
            <a:avLst/>
          </a:prstGeom>
          <a:noFill/>
        </p:spPr>
      </p:pic>
      <p:pic>
        <p:nvPicPr>
          <p:cNvPr id="20484" name="Picture 4" descr="http://www.herald.co.zw/wp-content/uploads/2013/08/o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484784"/>
            <a:ext cx="4713249" cy="32403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7704" y="0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Oils etc.</a:t>
            </a:r>
          </a:p>
        </p:txBody>
      </p:sp>
    </p:spTree>
    <p:extLst>
      <p:ext uri="{BB962C8B-B14F-4D97-AF65-F5344CB8AC3E}">
        <p14:creationId xmlns:p14="http://schemas.microsoft.com/office/powerpoint/2010/main" val="38186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pyrochemicals.co.uk/image/cache/data/Product%20Images/SulphurPowder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3356992"/>
            <a:ext cx="2890292" cy="2890292"/>
          </a:xfrm>
          <a:prstGeom prst="rect">
            <a:avLst/>
          </a:prstGeom>
          <a:noFill/>
        </p:spPr>
      </p:pic>
      <p:pic>
        <p:nvPicPr>
          <p:cNvPr id="21512" name="Picture 8" descr="http://upload.wikimedia.org/wikipedia/commons/6/6e/Calcium_hydrox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3645024"/>
            <a:ext cx="2763810" cy="2184302"/>
          </a:xfrm>
          <a:prstGeom prst="rect">
            <a:avLst/>
          </a:prstGeom>
          <a:noFill/>
        </p:spPr>
      </p:pic>
      <p:sp>
        <p:nvSpPr>
          <p:cNvPr id="6" name="Cross 5"/>
          <p:cNvSpPr/>
          <p:nvPr/>
        </p:nvSpPr>
        <p:spPr>
          <a:xfrm>
            <a:off x="5220072" y="4643164"/>
            <a:ext cx="576064" cy="576064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07704" y="0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Mercury</a:t>
            </a:r>
          </a:p>
        </p:txBody>
      </p:sp>
      <p:pic>
        <p:nvPicPr>
          <p:cNvPr id="21506" name="Picture 2" descr="http://renegadehealth.com/blog/wp-content/uploads/2013/02/Mercu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908720"/>
            <a:ext cx="4002727" cy="2664296"/>
          </a:xfrm>
          <a:prstGeom prst="rect">
            <a:avLst/>
          </a:prstGeom>
          <a:noFill/>
        </p:spPr>
      </p:pic>
      <p:pic>
        <p:nvPicPr>
          <p:cNvPr id="21514" name="Picture 10" descr="http://retailbiopure.me/images/products/12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112" y="980728"/>
            <a:ext cx="2381250" cy="2381250"/>
          </a:xfrm>
          <a:prstGeom prst="rect">
            <a:avLst/>
          </a:prstGeom>
          <a:noFill/>
        </p:spPr>
      </p:pic>
      <p:pic>
        <p:nvPicPr>
          <p:cNvPr id="21508" name="Picture 4" descr="http://rocksmineralscollections.com/products/zinc-metal-powder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128" y="980728"/>
            <a:ext cx="2492659" cy="233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3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D0F3C-F11B-4EE0-91AE-88A056CA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88640"/>
            <a:ext cx="86963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08287"/>
      </p:ext>
    </p:extLst>
  </p:cSld>
  <p:clrMapOvr>
    <a:masterClrMapping/>
  </p:clrMapOvr>
</p:sld>
</file>

<file path=ppt/theme/theme1.xml><?xml version="1.0" encoding="utf-8"?>
<a:theme xmlns:a="http://schemas.openxmlformats.org/drawingml/2006/main" name="SSERC_Ne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ERC_New" id="{82E2E0B9-0979-4D1A-8CC8-9C8FF0544BBD}" vid="{EC09A218-6321-468E-B33A-44FE85AA58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SSERC_New</Template>
  <TotalTime>712</TotalTime>
  <Words>717</Words>
  <Application>Microsoft Office PowerPoint</Application>
  <PresentationFormat>On-screen Show (4:3)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SSERC_New</vt:lpstr>
      <vt:lpstr>Chemical    Spills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Storing Chemicals</dc:title>
  <dc:creator>Chris Lloyd</dc:creator>
  <cp:lastModifiedBy>esoc</cp:lastModifiedBy>
  <cp:revision>44</cp:revision>
  <cp:lastPrinted>2018-06-14T11:28:36Z</cp:lastPrinted>
  <dcterms:created xsi:type="dcterms:W3CDTF">2014-01-27T10:12:23Z</dcterms:created>
  <dcterms:modified xsi:type="dcterms:W3CDTF">2018-11-05T14:43:35Z</dcterms:modified>
</cp:coreProperties>
</file>