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61" r:id="rId3"/>
    <p:sldId id="268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93D01-D08A-4F4A-8B3C-57205B9AF2BB}" v="472" dt="2018-06-12T08:28:12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75" autoAdjust="0"/>
  </p:normalViewPr>
  <p:slideViewPr>
    <p:cSldViewPr snapToGrid="0">
      <p:cViewPr varScale="1">
        <p:scale>
          <a:sx n="66" d="100"/>
          <a:sy n="66" d="100"/>
        </p:scale>
        <p:origin x="19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Lloyd" userId="73d123e7-c7e3-4648-b2fb-af4dedf36153" providerId="ADAL" clId="{A16444CE-89EA-496F-8405-6440745EC72F}"/>
    <pc:docChg chg="custSel addSld modSld">
      <pc:chgData name="Chris Lloyd" userId="73d123e7-c7e3-4648-b2fb-af4dedf36153" providerId="ADAL" clId="{A16444CE-89EA-496F-8405-6440745EC72F}" dt="2018-06-12T08:28:12.350" v="470" actId="113"/>
      <pc:docMkLst>
        <pc:docMk/>
      </pc:docMkLst>
      <pc:sldChg chg="addSp delSp modSp add">
        <pc:chgData name="Chris Lloyd" userId="73d123e7-c7e3-4648-b2fb-af4dedf36153" providerId="ADAL" clId="{A16444CE-89EA-496F-8405-6440745EC72F}" dt="2018-06-12T08:26:37.402" v="437" actId="14100"/>
        <pc:sldMkLst>
          <pc:docMk/>
          <pc:sldMk cId="1144470541" sldId="273"/>
        </pc:sldMkLst>
        <pc:spChg chg="del mod">
          <ac:chgData name="Chris Lloyd" userId="73d123e7-c7e3-4648-b2fb-af4dedf36153" providerId="ADAL" clId="{A16444CE-89EA-496F-8405-6440745EC72F}" dt="2018-06-12T08:26:16.910" v="431" actId="478"/>
          <ac:spMkLst>
            <pc:docMk/>
            <pc:sldMk cId="1144470541" sldId="273"/>
            <ac:spMk id="2" creationId="{5CDC70B4-7C53-434F-B787-CA40067AF999}"/>
          </ac:spMkLst>
        </pc:spChg>
        <pc:spChg chg="mod">
          <ac:chgData name="Chris Lloyd" userId="73d123e7-c7e3-4648-b2fb-af4dedf36153" providerId="ADAL" clId="{A16444CE-89EA-496F-8405-6440745EC72F}" dt="2018-06-12T08:26:37.402" v="437" actId="14100"/>
          <ac:spMkLst>
            <pc:docMk/>
            <pc:sldMk cId="1144470541" sldId="273"/>
            <ac:spMk id="3" creationId="{1F4F1DAB-BE46-43DF-8AD9-4D8D1477C832}"/>
          </ac:spMkLst>
        </pc:spChg>
        <pc:spChg chg="add mod">
          <ac:chgData name="Chris Lloyd" userId="73d123e7-c7e3-4648-b2fb-af4dedf36153" providerId="ADAL" clId="{A16444CE-89EA-496F-8405-6440745EC72F}" dt="2018-06-12T08:26:13.477" v="430" actId="20577"/>
          <ac:spMkLst>
            <pc:docMk/>
            <pc:sldMk cId="1144470541" sldId="273"/>
            <ac:spMk id="4" creationId="{F265B493-18FB-427E-93C6-F753123E1E41}"/>
          </ac:spMkLst>
        </pc:spChg>
        <pc:spChg chg="add del mod">
          <ac:chgData name="Chris Lloyd" userId="73d123e7-c7e3-4648-b2fb-af4dedf36153" providerId="ADAL" clId="{A16444CE-89EA-496F-8405-6440745EC72F}" dt="2018-06-12T08:26:19.328" v="432" actId="478"/>
          <ac:spMkLst>
            <pc:docMk/>
            <pc:sldMk cId="1144470541" sldId="273"/>
            <ac:spMk id="6" creationId="{D0380D2E-FBA1-4E4D-91D4-024EB35BEBDD}"/>
          </ac:spMkLst>
        </pc:spChg>
      </pc:sldChg>
      <pc:sldChg chg="addSp delSp modSp add">
        <pc:chgData name="Chris Lloyd" userId="73d123e7-c7e3-4648-b2fb-af4dedf36153" providerId="ADAL" clId="{A16444CE-89EA-496F-8405-6440745EC72F}" dt="2018-06-12T08:28:12.350" v="470" actId="113"/>
        <pc:sldMkLst>
          <pc:docMk/>
          <pc:sldMk cId="968199664" sldId="274"/>
        </pc:sldMkLst>
        <pc:spChg chg="del mod">
          <ac:chgData name="Chris Lloyd" userId="73d123e7-c7e3-4648-b2fb-af4dedf36153" providerId="ADAL" clId="{A16444CE-89EA-496F-8405-6440745EC72F}" dt="2018-06-12T08:27:23.886" v="460" actId="478"/>
          <ac:spMkLst>
            <pc:docMk/>
            <pc:sldMk cId="968199664" sldId="274"/>
            <ac:spMk id="2" creationId="{8725EFB0-A4C5-408D-953C-99F5A5FB0B10}"/>
          </ac:spMkLst>
        </pc:spChg>
        <pc:spChg chg="mod">
          <ac:chgData name="Chris Lloyd" userId="73d123e7-c7e3-4648-b2fb-af4dedf36153" providerId="ADAL" clId="{A16444CE-89EA-496F-8405-6440745EC72F}" dt="2018-06-12T08:28:12.350" v="470" actId="113"/>
          <ac:spMkLst>
            <pc:docMk/>
            <pc:sldMk cId="968199664" sldId="274"/>
            <ac:spMk id="3" creationId="{421F88BD-494D-41EE-9DAC-48EDB13AD77A}"/>
          </ac:spMkLst>
        </pc:spChg>
        <pc:spChg chg="add mod">
          <ac:chgData name="Chris Lloyd" userId="73d123e7-c7e3-4648-b2fb-af4dedf36153" providerId="ADAL" clId="{A16444CE-89EA-496F-8405-6440745EC72F}" dt="2018-06-12T08:27:17.200" v="459" actId="20577"/>
          <ac:spMkLst>
            <pc:docMk/>
            <pc:sldMk cId="968199664" sldId="274"/>
            <ac:spMk id="4" creationId="{18647CA5-7ECA-4618-ADF4-6135B519BB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7C2B9-E343-42A7-AABA-BDF56626B483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BB59-E0A7-44D0-BA2D-35A2FFA2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normal usage, a balance that reads to 2dp (0.01g) is ideal. For many lab solutions, 1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(0.1g) would be acceptable but there is not a great amount of saving in either money or time to be gained from using this rather than 2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that is what we would recommend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accurate work, preparing accurate solutions for some Advanced Higher work for instance, you may need to use a balance that will read to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(0.001g) or even more.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aware of the maximum load a balance can take. Putting too heavy a load on a balance can cause permanent damage to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5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buy plastic weigh boats cheaply but at a pinch, either folded aluminium foil or fairy-cake papers made from greaseproof paper will work perfectly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3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 modern electronic balances at normal levels of accuracy, simply zeroing and taking the reading is perfectly accurate. However, for very accurate work (3/4 </a:t>
            </a:r>
            <a:r>
              <a:rPr lang="en-GB" dirty="0" err="1"/>
              <a:t>dp</a:t>
            </a:r>
            <a:r>
              <a:rPr lang="en-GB" dirty="0"/>
              <a:t> or more) it is apparently helpful to weigh by difference.</a:t>
            </a:r>
          </a:p>
          <a:p>
            <a:endParaRPr lang="en-GB" dirty="0"/>
          </a:p>
          <a:p>
            <a:r>
              <a:rPr lang="en-GB" dirty="0"/>
              <a:t>It IS still important if you are following a reaction, </a:t>
            </a:r>
            <a:r>
              <a:rPr lang="en-GB" dirty="0" err="1"/>
              <a:t>eg</a:t>
            </a:r>
            <a:r>
              <a:rPr lang="en-GB" dirty="0"/>
              <a:t> heating magnesium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2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it clean – especially keep liquids off it.</a:t>
            </a:r>
          </a:p>
          <a:p>
            <a:r>
              <a:rPr lang="en-GB" dirty="0"/>
              <a:t>And don’t put hot things on the pan.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2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Beaker – fine for approximate values</a:t>
            </a:r>
          </a:p>
          <a:p>
            <a:endParaRPr lang="en-GB" dirty="0"/>
          </a:p>
          <a:p>
            <a:r>
              <a:rPr lang="en-GB" dirty="0"/>
              <a:t>Measuring cylinder – for most work</a:t>
            </a:r>
          </a:p>
          <a:p>
            <a:endParaRPr lang="en-GB" dirty="0"/>
          </a:p>
          <a:p>
            <a:r>
              <a:rPr lang="en-GB" dirty="0"/>
              <a:t>Volumetric flask – for accurate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2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meniscus almost always has a dip in the middle but you can occasionally se a bulge, depending on the liquid and container combination.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molar = 1 </a:t>
            </a:r>
            <a:r>
              <a:rPr lang="en-GB" dirty="0" err="1"/>
              <a:t>gramme</a:t>
            </a:r>
            <a:r>
              <a:rPr lang="en-GB" dirty="0"/>
              <a:t> formula mass per litre</a:t>
            </a:r>
          </a:p>
          <a:p>
            <a:endParaRPr lang="en-GB" dirty="0"/>
          </a:p>
          <a:p>
            <a:r>
              <a:rPr lang="en-GB" dirty="0"/>
              <a:t>% m/v = 2% = 2g per 100cm3</a:t>
            </a:r>
          </a:p>
          <a:p>
            <a:endParaRPr lang="en-GB" dirty="0"/>
          </a:p>
          <a:p>
            <a:r>
              <a:rPr lang="en-GB" dirty="0"/>
              <a:t>% v/v = 2% = 2 cm3 per 100 cm3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BB59-E0A7-44D0-BA2D-35A2FFA29D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1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The new labelling regime is only mandatory for suppliers. However, our recommendation is that schools and colleges switch to the new labelling system.</a:t>
            </a:r>
          </a:p>
          <a:p>
            <a:r>
              <a:rPr lang="en-GB" baseline="0" dirty="0"/>
              <a:t>You are required under COSHH to communicate any chemical hazards </a:t>
            </a:r>
          </a:p>
          <a:p>
            <a:r>
              <a:rPr lang="en-GB" baseline="0" dirty="0"/>
              <a:t>As well as the hazard symbol you should also include:</a:t>
            </a:r>
          </a:p>
          <a:p>
            <a:r>
              <a:rPr lang="en-GB" baseline="0" dirty="0"/>
              <a:t>The name (better than formula) in case the person lacks chemical experience)</a:t>
            </a:r>
          </a:p>
          <a:p>
            <a:r>
              <a:rPr lang="en-GB" baseline="0" dirty="0"/>
              <a:t>The concentration</a:t>
            </a:r>
          </a:p>
          <a:p>
            <a:r>
              <a:rPr lang="en-GB" baseline="0" dirty="0"/>
              <a:t>The date it was made up </a:t>
            </a:r>
          </a:p>
          <a:p>
            <a:r>
              <a:rPr lang="en-GB" baseline="0" dirty="0"/>
              <a:t>The initials of who made it (optional)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40A7-52F1-48E8-B7E7-E69005F1FC3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7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5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6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1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3FF-339E-4246-8FE2-9537D7DE0E1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ACFA-5986-49AF-B503-74876B77D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833A-7A92-4AF5-8A9D-75DD8C065E8F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2440-77E8-4EE4-AA9F-3E0698BEF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emical classification">
            <a:extLst>
              <a:ext uri="{FF2B5EF4-FFF2-40B4-BE49-F238E27FC236}">
                <a16:creationId xmlns:a16="http://schemas.microsoft.com/office/drawing/2014/main" id="{31D64606-8250-4D6C-9447-B00B1A4E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" y="1772816"/>
            <a:ext cx="90213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0E284-5EB6-432B-84D0-5F33D80D6649}"/>
              </a:ext>
            </a:extLst>
          </p:cNvPr>
          <p:cNvSpPr/>
          <p:nvPr/>
        </p:nvSpPr>
        <p:spPr>
          <a:xfrm>
            <a:off x="1518754" y="2"/>
            <a:ext cx="6539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Weighing and Measuring</a:t>
            </a:r>
          </a:p>
        </p:txBody>
      </p:sp>
    </p:spTree>
    <p:extLst>
      <p:ext uri="{BB962C8B-B14F-4D97-AF65-F5344CB8AC3E}">
        <p14:creationId xmlns:p14="http://schemas.microsoft.com/office/powerpoint/2010/main" val="85027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907B2F-C948-49FF-8871-CA2B5E025E34}"/>
              </a:ext>
            </a:extLst>
          </p:cNvPr>
          <p:cNvSpPr/>
          <p:nvPr/>
        </p:nvSpPr>
        <p:spPr>
          <a:xfrm>
            <a:off x="3130596" y="0"/>
            <a:ext cx="289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Meniscus</a:t>
            </a:r>
          </a:p>
        </p:txBody>
      </p:sp>
      <p:pic>
        <p:nvPicPr>
          <p:cNvPr id="8194" name="Picture 2" descr="Image result for meniscus chemistry">
            <a:extLst>
              <a:ext uri="{FF2B5EF4-FFF2-40B4-BE49-F238E27FC236}">
                <a16:creationId xmlns:a16="http://schemas.microsoft.com/office/drawing/2014/main" id="{0517E9F5-5EE4-4127-AB1D-832FFD06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2" y="1392148"/>
            <a:ext cx="2773817" cy="39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9761A-3377-4A10-8E53-46745169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86" y="1392148"/>
            <a:ext cx="6109181" cy="42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EDF3A7-E762-44F7-BAC1-2454CC7A7181}"/>
              </a:ext>
            </a:extLst>
          </p:cNvPr>
          <p:cNvSpPr/>
          <p:nvPr/>
        </p:nvSpPr>
        <p:spPr>
          <a:xfrm>
            <a:off x="1460270" y="0"/>
            <a:ext cx="623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Making up a solution</a:t>
            </a:r>
          </a:p>
        </p:txBody>
      </p:sp>
      <p:pic>
        <p:nvPicPr>
          <p:cNvPr id="3" name="Picture 6" descr="Image result for weighing by subtraction chemistry">
            <a:extLst>
              <a:ext uri="{FF2B5EF4-FFF2-40B4-BE49-F238E27FC236}">
                <a16:creationId xmlns:a16="http://schemas.microsoft.com/office/drawing/2014/main" id="{902243DE-5211-4A86-9113-80FA475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48" y="1619794"/>
            <a:ext cx="5527352" cy="36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599E4C-3B44-4FD1-BE42-18A4BD423C5C}"/>
              </a:ext>
            </a:extLst>
          </p:cNvPr>
          <p:cNvSpPr txBox="1"/>
          <p:nvPr/>
        </p:nvSpPr>
        <p:spPr>
          <a:xfrm>
            <a:off x="117566" y="919197"/>
            <a:ext cx="38274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Weigh out your chemical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Roughly measure 2/3 -3/4 of your final volume of solvent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Add chemical and stir until dissolved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Add solvent up to required volume</a:t>
            </a:r>
          </a:p>
        </p:txBody>
      </p:sp>
    </p:spTree>
    <p:extLst>
      <p:ext uri="{BB962C8B-B14F-4D97-AF65-F5344CB8AC3E}">
        <p14:creationId xmlns:p14="http://schemas.microsoft.com/office/powerpoint/2010/main" val="264419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9780B3-B41E-4A31-B3D2-887681E7CB65}"/>
              </a:ext>
            </a:extLst>
          </p:cNvPr>
          <p:cNvSpPr/>
          <p:nvPr/>
        </p:nvSpPr>
        <p:spPr>
          <a:xfrm>
            <a:off x="2447306" y="0"/>
            <a:ext cx="4260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Concentration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B1E40-F8EF-499C-9B71-348D708C6934}"/>
              </a:ext>
            </a:extLst>
          </p:cNvPr>
          <p:cNvSpPr txBox="1"/>
          <p:nvPr/>
        </p:nvSpPr>
        <p:spPr>
          <a:xfrm>
            <a:off x="209006" y="1598466"/>
            <a:ext cx="4389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Molarity (</a:t>
            </a:r>
            <a:r>
              <a:rPr lang="en-GB" sz="4000" dirty="0" err="1"/>
              <a:t>mol</a:t>
            </a:r>
            <a:r>
              <a:rPr lang="en-GB" sz="4000" dirty="0"/>
              <a:t> l</a:t>
            </a:r>
            <a:r>
              <a:rPr lang="en-GB" sz="4000" baseline="30000" dirty="0"/>
              <a:t>-1</a:t>
            </a:r>
            <a:r>
              <a:rPr lang="en-GB" sz="4000" dirty="0"/>
              <a:t>)</a:t>
            </a:r>
          </a:p>
          <a:p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% m/v</a:t>
            </a:r>
          </a:p>
          <a:p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% v/v</a:t>
            </a:r>
          </a:p>
        </p:txBody>
      </p:sp>
      <p:pic>
        <p:nvPicPr>
          <p:cNvPr id="9218" name="Picture 2" descr="Image result for concentration chemistry">
            <a:extLst>
              <a:ext uri="{FF2B5EF4-FFF2-40B4-BE49-F238E27FC236}">
                <a16:creationId xmlns:a16="http://schemas.microsoft.com/office/drawing/2014/main" id="{EE2A14B2-E2A3-4FC9-8B6D-347481D9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51" y="2951722"/>
            <a:ext cx="5974350" cy="25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8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19162" y="0"/>
            <a:ext cx="4916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Labelling bottles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914400" y="1232632"/>
            <a:ext cx="8229600" cy="79208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GB" sz="3200" b="1" dirty="0"/>
              <a:t>Labels on school reagents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A0474ED-CC98-4B40-B2EB-1AAF4BC1AA5B}"/>
              </a:ext>
            </a:extLst>
          </p:cNvPr>
          <p:cNvGrpSpPr>
            <a:grpSpLocks/>
          </p:cNvGrpSpPr>
          <p:nvPr/>
        </p:nvGrpSpPr>
        <p:grpSpPr bwMode="auto">
          <a:xfrm>
            <a:off x="1565812" y="1844826"/>
            <a:ext cx="6431062" cy="3919909"/>
            <a:chOff x="3557" y="7786"/>
            <a:chExt cx="4680" cy="285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8856C935-45B2-473D-AD4A-6A9E9E4C2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" y="7786"/>
              <a:ext cx="4680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HS-pictogram-505 acid">
              <a:extLst>
                <a:ext uri="{FF2B5EF4-FFF2-40B4-BE49-F238E27FC236}">
                  <a16:creationId xmlns:a16="http://schemas.microsoft.com/office/drawing/2014/main" id="{18711E73-BB34-40F2-B10E-7F28B63BA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8445"/>
              <a:ext cx="1633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8856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1DC3-173D-45E6-87EF-8E6F7F9E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37A6-07BC-4691-A07B-D652696D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535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Candidates are required to demonstrate by two practical activities that they are able to:</a:t>
            </a:r>
            <a:endParaRPr lang="en-GB" dirty="0"/>
          </a:p>
          <a:p>
            <a:r>
              <a:rPr lang="en-US" dirty="0"/>
              <a:t>select, set up and accurately use an appropriate instrument to measure volume</a:t>
            </a:r>
            <a:endParaRPr lang="en-GB" dirty="0"/>
          </a:p>
          <a:p>
            <a:r>
              <a:rPr lang="en-US" dirty="0"/>
              <a:t>select, set up and accurately use an appropriate instrument to measure mass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31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ss">
            <a:extLst>
              <a:ext uri="{FF2B5EF4-FFF2-40B4-BE49-F238E27FC236}">
                <a16:creationId xmlns:a16="http://schemas.microsoft.com/office/drawing/2014/main" id="{610CD175-EE03-4FD5-B08B-61B2500D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42963"/>
            <a:ext cx="73152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53B675-9001-4357-A159-3386F1D4E198}"/>
              </a:ext>
            </a:extLst>
          </p:cNvPr>
          <p:cNvSpPr/>
          <p:nvPr/>
        </p:nvSpPr>
        <p:spPr>
          <a:xfrm>
            <a:off x="3735726" y="0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69415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boratory balance">
            <a:extLst>
              <a:ext uri="{FF2B5EF4-FFF2-40B4-BE49-F238E27FC236}">
                <a16:creationId xmlns:a16="http://schemas.microsoft.com/office/drawing/2014/main" id="{5B4CBCBF-7322-4154-BED5-41BE076C5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" y="117668"/>
            <a:ext cx="2842864" cy="24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3dp balance">
            <a:extLst>
              <a:ext uri="{FF2B5EF4-FFF2-40B4-BE49-F238E27FC236}">
                <a16:creationId xmlns:a16="http://schemas.microsoft.com/office/drawing/2014/main" id="{EE2D8113-F205-4109-80D1-3B98034B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01" y="993057"/>
            <a:ext cx="5100484" cy="51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boratory balance">
            <a:extLst>
              <a:ext uri="{FF2B5EF4-FFF2-40B4-BE49-F238E27FC236}">
                <a16:creationId xmlns:a16="http://schemas.microsoft.com/office/drawing/2014/main" id="{BC123277-26FD-43C2-BBD0-5C29EF6C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37" y="2536721"/>
            <a:ext cx="3333135" cy="33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669D1D-1829-4773-AEE8-AE54019BFD33}"/>
              </a:ext>
            </a:extLst>
          </p:cNvPr>
          <p:cNvSpPr/>
          <p:nvPr/>
        </p:nvSpPr>
        <p:spPr>
          <a:xfrm>
            <a:off x="2598153" y="69727"/>
            <a:ext cx="474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Balance?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3BB46-6B69-4CBB-A974-58FB7BFC7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341" y="1140543"/>
            <a:ext cx="4791075" cy="47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eighing chemicals">
            <a:extLst>
              <a:ext uri="{FF2B5EF4-FFF2-40B4-BE49-F238E27FC236}">
                <a16:creationId xmlns:a16="http://schemas.microsoft.com/office/drawing/2014/main" id="{A26D6C97-25AB-43DB-A3D8-C813F34B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" y="1068637"/>
            <a:ext cx="4598125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eighing chemicals">
            <a:extLst>
              <a:ext uri="{FF2B5EF4-FFF2-40B4-BE49-F238E27FC236}">
                <a16:creationId xmlns:a16="http://schemas.microsoft.com/office/drawing/2014/main" id="{BAF61337-5013-4502-82F4-AAC455EB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83" y="3059022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eigh boat">
            <a:extLst>
              <a:ext uri="{FF2B5EF4-FFF2-40B4-BE49-F238E27FC236}">
                <a16:creationId xmlns:a16="http://schemas.microsoft.com/office/drawing/2014/main" id="{6C5ACD6A-CD03-4D0B-8286-624FB11C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" y="376305"/>
            <a:ext cx="4833257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8738DE-9FDF-4EA2-A0C8-29E536665721}"/>
              </a:ext>
            </a:extLst>
          </p:cNvPr>
          <p:cNvSpPr/>
          <p:nvPr/>
        </p:nvSpPr>
        <p:spPr>
          <a:xfrm>
            <a:off x="3580796" y="69727"/>
            <a:ext cx="277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in?</a:t>
            </a:r>
          </a:p>
        </p:txBody>
      </p:sp>
    </p:spTree>
    <p:extLst>
      <p:ext uri="{BB962C8B-B14F-4D97-AF65-F5344CB8AC3E}">
        <p14:creationId xmlns:p14="http://schemas.microsoft.com/office/powerpoint/2010/main" val="10439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C611DD-882F-4755-9F51-C9AA76C5B4AB}"/>
              </a:ext>
            </a:extLst>
          </p:cNvPr>
          <p:cNvSpPr/>
          <p:nvPr/>
        </p:nvSpPr>
        <p:spPr>
          <a:xfrm>
            <a:off x="1282576" y="0"/>
            <a:ext cx="6801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Weighing by difference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7310D-E8AA-4A1E-A3E7-FB7F5FDA0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0" y="1045026"/>
            <a:ext cx="2575689" cy="4147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5CA44-D711-498B-AA00-CD8A777FE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79" y="1045026"/>
            <a:ext cx="2704004" cy="4147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C99405-8F37-4E2C-8323-DDD658BF0D6F}"/>
              </a:ext>
            </a:extLst>
          </p:cNvPr>
          <p:cNvSpPr txBox="1"/>
          <p:nvPr/>
        </p:nvSpPr>
        <p:spPr>
          <a:xfrm>
            <a:off x="2233748" y="5314177"/>
            <a:ext cx="5630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2.982 – 1.955 = 1.030g</a:t>
            </a:r>
          </a:p>
        </p:txBody>
      </p:sp>
    </p:spTree>
    <p:extLst>
      <p:ext uri="{BB962C8B-B14F-4D97-AF65-F5344CB8AC3E}">
        <p14:creationId xmlns:p14="http://schemas.microsoft.com/office/powerpoint/2010/main" val="151287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FE2C0-5727-4678-945E-12FD5C5EA9F5}"/>
              </a:ext>
            </a:extLst>
          </p:cNvPr>
          <p:cNvSpPr/>
          <p:nvPr/>
        </p:nvSpPr>
        <p:spPr>
          <a:xfrm>
            <a:off x="1638703" y="0"/>
            <a:ext cx="608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Care of your balance</a:t>
            </a:r>
          </a:p>
        </p:txBody>
      </p:sp>
      <p:pic>
        <p:nvPicPr>
          <p:cNvPr id="3" name="Picture 4" descr="Image result for weighing chemicals">
            <a:extLst>
              <a:ext uri="{FF2B5EF4-FFF2-40B4-BE49-F238E27FC236}">
                <a16:creationId xmlns:a16="http://schemas.microsoft.com/office/drawing/2014/main" id="{54EA42D7-7849-4055-9DFB-CC81431F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4" y="1038576"/>
            <a:ext cx="3137219" cy="23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eighing hot chemical reaction">
            <a:extLst>
              <a:ext uri="{FF2B5EF4-FFF2-40B4-BE49-F238E27FC236}">
                <a16:creationId xmlns:a16="http://schemas.microsoft.com/office/drawing/2014/main" id="{B182D202-6E88-4B4E-91C8-7FF876C5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1141135"/>
            <a:ext cx="3302724" cy="24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o heavy">
            <a:extLst>
              <a:ext uri="{FF2B5EF4-FFF2-40B4-BE49-F238E27FC236}">
                <a16:creationId xmlns:a16="http://schemas.microsoft.com/office/drawing/2014/main" id="{06280E95-EABE-4D03-9B6E-7F332E13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79" y="3490781"/>
            <a:ext cx="3044680" cy="30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eighing by subtraction chemistry">
            <a:extLst>
              <a:ext uri="{FF2B5EF4-FFF2-40B4-BE49-F238E27FC236}">
                <a16:creationId xmlns:a16="http://schemas.microsoft.com/office/drawing/2014/main" id="{FD82350C-230E-44E6-A072-43FB4A43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698101"/>
            <a:ext cx="3840098" cy="43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weighing by subtraction chemistry">
            <a:extLst>
              <a:ext uri="{FF2B5EF4-FFF2-40B4-BE49-F238E27FC236}">
                <a16:creationId xmlns:a16="http://schemas.microsoft.com/office/drawing/2014/main" id="{C5D63008-31DC-4A9D-BD36-FA5FFC7E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048940"/>
            <a:ext cx="8164286" cy="54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285E1E-3976-4E1E-AA87-736EA003A0C3}"/>
              </a:ext>
            </a:extLst>
          </p:cNvPr>
          <p:cNvSpPr/>
          <p:nvPr/>
        </p:nvSpPr>
        <p:spPr>
          <a:xfrm>
            <a:off x="3384702" y="0"/>
            <a:ext cx="2385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359667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eaker">
            <a:extLst>
              <a:ext uri="{FF2B5EF4-FFF2-40B4-BE49-F238E27FC236}">
                <a16:creationId xmlns:a16="http://schemas.microsoft.com/office/drawing/2014/main" id="{66580782-E48E-4074-85E6-9768DB0E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7" y="1527507"/>
            <a:ext cx="2824843" cy="35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easuring cylinder">
            <a:extLst>
              <a:ext uri="{FF2B5EF4-FFF2-40B4-BE49-F238E27FC236}">
                <a16:creationId xmlns:a16="http://schemas.microsoft.com/office/drawing/2014/main" id="{C40329A6-DF5F-40F5-BC39-E6507AE1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10" y="307133"/>
            <a:ext cx="2947774" cy="52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E0C2C-87D4-4DF9-AF19-E5C931286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200" y="725109"/>
            <a:ext cx="2570057" cy="51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SERC_Ne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ERC_New" id="{82E2E0B9-0979-4D1A-8CC8-9C8FF0544BBD}" vid="{EC09A218-6321-468E-B33A-44FE85AA5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SSERC_New</Template>
  <TotalTime>163</TotalTime>
  <Words>505</Words>
  <Application>Microsoft Office PowerPoint</Application>
  <PresentationFormat>On-screen Show (4:3)</PresentationFormat>
  <Paragraphs>60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SSERC_New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Lloyd</dc:creator>
  <cp:lastModifiedBy>esoc</cp:lastModifiedBy>
  <cp:revision>34</cp:revision>
  <dcterms:created xsi:type="dcterms:W3CDTF">2017-09-23T08:11:38Z</dcterms:created>
  <dcterms:modified xsi:type="dcterms:W3CDTF">2018-11-05T16:14:54Z</dcterms:modified>
</cp:coreProperties>
</file>