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157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olourimeter\LED%20Colourimeter2.xlsx" TargetMode="External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olourimeter\LED%20Colourimeter2.xlsx" TargetMode="External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olourimeter\LED%20Colourimeter2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'LED-1'!$C$8</c:f>
              <c:strCache>
                <c:ptCount val="1"/>
                <c:pt idx="0">
                  <c:v>Resistance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0000"/>
              </a:solidFill>
            </c:spPr>
          </c:marker>
          <c:xVal>
            <c:numRef>
              <c:f>'LED-1'!$B$9:$B$13</c:f>
              <c:numCache>
                <c:formatCode>General</c:formatCode>
                <c:ptCount val="5"/>
                <c:pt idx="0">
                  <c:v>1</c:v>
                </c:pt>
                <c:pt idx="1">
                  <c:v>0.5</c:v>
                </c:pt>
                <c:pt idx="2">
                  <c:v>0.25</c:v>
                </c:pt>
                <c:pt idx="4">
                  <c:v>0</c:v>
                </c:pt>
              </c:numCache>
            </c:numRef>
          </c:xVal>
          <c:yVal>
            <c:numRef>
              <c:f>'LED-1'!$C$9:$C$13</c:f>
              <c:numCache>
                <c:formatCode>General</c:formatCode>
                <c:ptCount val="5"/>
                <c:pt idx="0">
                  <c:v>3.05</c:v>
                </c:pt>
                <c:pt idx="1">
                  <c:v>2.82</c:v>
                </c:pt>
                <c:pt idx="2">
                  <c:v>2.64</c:v>
                </c:pt>
                <c:pt idx="4">
                  <c:v>2.4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9C-4C5E-BCCE-550FE98161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47840"/>
        <c:axId val="119390976"/>
      </c:scatterChart>
      <c:valAx>
        <c:axId val="11934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390976"/>
        <c:crosses val="autoZero"/>
        <c:crossBetween val="midCat"/>
      </c:valAx>
      <c:valAx>
        <c:axId val="119390976"/>
        <c:scaling>
          <c:orientation val="minMax"/>
          <c:max val="3.1"/>
          <c:min val="2.4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34784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Green Colour v Resistance (Blue Filter)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Green!$D$12</c:f>
              <c:strCache>
                <c:ptCount val="1"/>
                <c:pt idx="0">
                  <c:v>Zero Adjusted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Green!$C$13:$C$19</c:f>
              <c:numCache>
                <c:formatCode>General</c:formatCode>
                <c:ptCount val="7"/>
                <c:pt idx="0">
                  <c:v>1</c:v>
                </c:pt>
                <c:pt idx="1">
                  <c:v>0.83333333333333359</c:v>
                </c:pt>
                <c:pt idx="2">
                  <c:v>0.66666666666666663</c:v>
                </c:pt>
                <c:pt idx="3">
                  <c:v>0.5</c:v>
                </c:pt>
                <c:pt idx="4">
                  <c:v>0.33333333333333331</c:v>
                </c:pt>
                <c:pt idx="5">
                  <c:v>0.16666666666666666</c:v>
                </c:pt>
                <c:pt idx="6">
                  <c:v>0</c:v>
                </c:pt>
              </c:numCache>
            </c:numRef>
          </c:xVal>
          <c:yVal>
            <c:numRef>
              <c:f>Green!$D$13:$D$19</c:f>
              <c:numCache>
                <c:formatCode>General</c:formatCode>
                <c:ptCount val="7"/>
                <c:pt idx="0">
                  <c:v>2.1500000000000004</c:v>
                </c:pt>
                <c:pt idx="1">
                  <c:v>1.8299999999999994</c:v>
                </c:pt>
                <c:pt idx="2">
                  <c:v>1.55</c:v>
                </c:pt>
                <c:pt idx="3">
                  <c:v>1.2100000000000002</c:v>
                </c:pt>
                <c:pt idx="4">
                  <c:v>0.88000000000000012</c:v>
                </c:pt>
                <c:pt idx="5">
                  <c:v>0.53999999999999981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7A-4518-8237-BFE8A7090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04960"/>
        <c:axId val="122907264"/>
      </c:scatterChart>
      <c:valAx>
        <c:axId val="122904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Nominal Molarity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2907264"/>
        <c:crosses val="autoZero"/>
        <c:crossBetween val="midCat"/>
      </c:valAx>
      <c:valAx>
        <c:axId val="122907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90496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1" i="0" baseline="0"/>
              <a:t>Iodination of propanone - R% v t(s) for different [HCl]</a:t>
            </a:r>
            <a:endParaRPr lang="en-US" sz="120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'Iodination of Propanone'!$B$39</c:f>
              <c:strCache>
                <c:ptCount val="1"/>
                <c:pt idx="0">
                  <c:v>1M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'Iodination of Propanone'!$A$40:$A$64</c:f>
              <c:numCache>
                <c:formatCode>General</c:formatCode>
                <c:ptCount val="2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</c:numCache>
            </c:numRef>
          </c:xVal>
          <c:yVal>
            <c:numRef>
              <c:f>'Iodination of Propanone'!$B$40:$B$64</c:f>
              <c:numCache>
                <c:formatCode>General</c:formatCode>
                <c:ptCount val="25"/>
                <c:pt idx="0">
                  <c:v>100</c:v>
                </c:pt>
                <c:pt idx="1">
                  <c:v>100</c:v>
                </c:pt>
                <c:pt idx="2">
                  <c:v>72.178988326848184</c:v>
                </c:pt>
                <c:pt idx="3">
                  <c:v>44.74708171206224</c:v>
                </c:pt>
                <c:pt idx="4">
                  <c:v>30.350194552529189</c:v>
                </c:pt>
                <c:pt idx="5">
                  <c:v>18.677042801556418</c:v>
                </c:pt>
                <c:pt idx="6">
                  <c:v>0.58365758754864272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5A-4319-8A62-49D09448DFD5}"/>
            </c:ext>
          </c:extLst>
        </c:ser>
        <c:ser>
          <c:idx val="1"/>
          <c:order val="1"/>
          <c:tx>
            <c:strRef>
              <c:f>'Iodination of Propanone'!$C$39</c:f>
              <c:strCache>
                <c:ptCount val="1"/>
                <c:pt idx="0">
                  <c:v>0.5M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</c:marker>
          <c:xVal>
            <c:numRef>
              <c:f>'Iodination of Propanone'!$A$40:$A$64</c:f>
              <c:numCache>
                <c:formatCode>General</c:formatCode>
                <c:ptCount val="2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</c:numCache>
            </c:numRef>
          </c:xVal>
          <c:yVal>
            <c:numRef>
              <c:f>'Iodination of Propanone'!$C$40:$C$64</c:f>
              <c:numCache>
                <c:formatCode>General</c:formatCode>
                <c:ptCount val="25"/>
                <c:pt idx="0">
                  <c:v>100</c:v>
                </c:pt>
                <c:pt idx="1">
                  <c:v>100</c:v>
                </c:pt>
                <c:pt idx="2">
                  <c:v>88.333333333333329</c:v>
                </c:pt>
                <c:pt idx="3">
                  <c:v>76.458333333333329</c:v>
                </c:pt>
                <c:pt idx="4">
                  <c:v>64.374999999999986</c:v>
                </c:pt>
                <c:pt idx="5">
                  <c:v>53.333333333333321</c:v>
                </c:pt>
                <c:pt idx="6">
                  <c:v>42.083333333333336</c:v>
                </c:pt>
                <c:pt idx="7">
                  <c:v>31.250000000000007</c:v>
                </c:pt>
                <c:pt idx="8">
                  <c:v>20.000000000000004</c:v>
                </c:pt>
                <c:pt idx="9">
                  <c:v>9.5833333333333357</c:v>
                </c:pt>
                <c:pt idx="10">
                  <c:v>0.20833333333332901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5A-4319-8A62-49D09448DFD5}"/>
            </c:ext>
          </c:extLst>
        </c:ser>
        <c:ser>
          <c:idx val="2"/>
          <c:order val="2"/>
          <c:tx>
            <c:strRef>
              <c:f>'Iodination of Propanone'!$D$39</c:f>
              <c:strCache>
                <c:ptCount val="1"/>
                <c:pt idx="0">
                  <c:v>0.25M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</c:marker>
          <c:xVal>
            <c:numRef>
              <c:f>'Iodination of Propanone'!$A$40:$A$64</c:f>
              <c:numCache>
                <c:formatCode>General</c:formatCode>
                <c:ptCount val="2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</c:numCache>
            </c:numRef>
          </c:xVal>
          <c:yVal>
            <c:numRef>
              <c:f>'Iodination of Propanone'!$D$40:$D$64</c:f>
              <c:numCache>
                <c:formatCode>General</c:formatCode>
                <c:ptCount val="25"/>
                <c:pt idx="0">
                  <c:v>100</c:v>
                </c:pt>
                <c:pt idx="1">
                  <c:v>100</c:v>
                </c:pt>
                <c:pt idx="2">
                  <c:v>93.001841620626138</c:v>
                </c:pt>
                <c:pt idx="3">
                  <c:v>85.819521178637203</c:v>
                </c:pt>
                <c:pt idx="4">
                  <c:v>78.821362799263341</c:v>
                </c:pt>
                <c:pt idx="5">
                  <c:v>71.270718232044146</c:v>
                </c:pt>
                <c:pt idx="6">
                  <c:v>63.904235727440124</c:v>
                </c:pt>
                <c:pt idx="7">
                  <c:v>57.642725598526688</c:v>
                </c:pt>
                <c:pt idx="8">
                  <c:v>51.933701657458563</c:v>
                </c:pt>
                <c:pt idx="9">
                  <c:v>46.408839779005504</c:v>
                </c:pt>
                <c:pt idx="10">
                  <c:v>40.147329650092054</c:v>
                </c:pt>
                <c:pt idx="11">
                  <c:v>33.885819521178625</c:v>
                </c:pt>
                <c:pt idx="12">
                  <c:v>28.17679558011049</c:v>
                </c:pt>
                <c:pt idx="13">
                  <c:v>22.467771639042347</c:v>
                </c:pt>
                <c:pt idx="14">
                  <c:v>17.495395948434613</c:v>
                </c:pt>
                <c:pt idx="15">
                  <c:v>12.338858195211781</c:v>
                </c:pt>
                <c:pt idx="16">
                  <c:v>7.3664825046040425</c:v>
                </c:pt>
                <c:pt idx="17">
                  <c:v>2.5782688766114132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D5A-4319-8A62-49D09448DFD5}"/>
            </c:ext>
          </c:extLst>
        </c:ser>
        <c:ser>
          <c:idx val="3"/>
          <c:order val="3"/>
          <c:tx>
            <c:strRef>
              <c:f>'Iodination of Propanone'!$E$39</c:f>
              <c:strCache>
                <c:ptCount val="1"/>
                <c:pt idx="0">
                  <c:v>0.1M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</c:marker>
          <c:xVal>
            <c:numRef>
              <c:f>'Iodination of Propanone'!$A$40:$A$64</c:f>
              <c:numCache>
                <c:formatCode>General</c:formatCode>
                <c:ptCount val="25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</c:numCache>
            </c:numRef>
          </c:xVal>
          <c:yVal>
            <c:numRef>
              <c:f>'Iodination of Propanone'!$E$40:$E$64</c:f>
              <c:numCache>
                <c:formatCode>General</c:formatCode>
                <c:ptCount val="25"/>
                <c:pt idx="0">
                  <c:v>100</c:v>
                </c:pt>
                <c:pt idx="1">
                  <c:v>100</c:v>
                </c:pt>
                <c:pt idx="2">
                  <c:v>93.055555555555557</c:v>
                </c:pt>
                <c:pt idx="3">
                  <c:v>86.805555555555557</c:v>
                </c:pt>
                <c:pt idx="4">
                  <c:v>81.944444444444485</c:v>
                </c:pt>
                <c:pt idx="5">
                  <c:v>77.430555555555543</c:v>
                </c:pt>
                <c:pt idx="6">
                  <c:v>72.9166666666667</c:v>
                </c:pt>
                <c:pt idx="7">
                  <c:v>69.444444444444485</c:v>
                </c:pt>
                <c:pt idx="8">
                  <c:v>65.277777777777743</c:v>
                </c:pt>
                <c:pt idx="9">
                  <c:v>61.805555555555557</c:v>
                </c:pt>
                <c:pt idx="10">
                  <c:v>58.33333333333335</c:v>
                </c:pt>
                <c:pt idx="11">
                  <c:v>53.8194444444444</c:v>
                </c:pt>
                <c:pt idx="12">
                  <c:v>48.958333333333357</c:v>
                </c:pt>
                <c:pt idx="13">
                  <c:v>44.444444444444407</c:v>
                </c:pt>
                <c:pt idx="14">
                  <c:v>38.888888888888872</c:v>
                </c:pt>
                <c:pt idx="15">
                  <c:v>34.722222222222243</c:v>
                </c:pt>
                <c:pt idx="16">
                  <c:v>30.902777777777732</c:v>
                </c:pt>
                <c:pt idx="17">
                  <c:v>27.0833333333333</c:v>
                </c:pt>
                <c:pt idx="18">
                  <c:v>22.222222222222179</c:v>
                </c:pt>
                <c:pt idx="19">
                  <c:v>18.402777777777747</c:v>
                </c:pt>
                <c:pt idx="20">
                  <c:v>14.93055555555555</c:v>
                </c:pt>
                <c:pt idx="21">
                  <c:v>11.458333333333339</c:v>
                </c:pt>
                <c:pt idx="22">
                  <c:v>7.2916666666666385</c:v>
                </c:pt>
                <c:pt idx="23">
                  <c:v>3.4722222222222108</c:v>
                </c:pt>
                <c:pt idx="2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5A-4319-8A62-49D09448D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629184"/>
        <c:axId val="127630720"/>
      </c:scatterChart>
      <c:valAx>
        <c:axId val="12762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7630720"/>
        <c:crosses val="autoZero"/>
        <c:crossBetween val="midCat"/>
      </c:valAx>
      <c:valAx>
        <c:axId val="12763072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629184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lame in a bowl of sand&#10;&#10;Description automatically generated">
            <a:extLst>
              <a:ext uri="{FF2B5EF4-FFF2-40B4-BE49-F238E27FC236}">
                <a16:creationId xmlns:a16="http://schemas.microsoft.com/office/drawing/2014/main" id="{126787E7-BCF3-5660-C583-9726E3B1A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098" y="2497104"/>
            <a:ext cx="5029902" cy="5058481"/>
          </a:xfrm>
          <a:prstGeom prst="rect">
            <a:avLst/>
          </a:prstGeom>
        </p:spPr>
      </p:pic>
      <p:pic>
        <p:nvPicPr>
          <p:cNvPr id="7" name="Picture 6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5803984F-BFEA-BEB2-2DFA-5871E746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82DA4-BCD3-27DF-7A74-DFCA3ECA42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944" y="2667001"/>
            <a:ext cx="3633959" cy="538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802815-7024-34A5-3BDF-53CBD3756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2944" y="3289300"/>
            <a:ext cx="3633788" cy="45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40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le frame&#10;&#10;Description automatically generated">
            <a:extLst>
              <a:ext uri="{FF2B5EF4-FFF2-40B4-BE49-F238E27FC236}">
                <a16:creationId xmlns:a16="http://schemas.microsoft.com/office/drawing/2014/main" id="{E9A50AE8-866C-32FD-3A56-7A9AF8D27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46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557" y="0"/>
            <a:ext cx="5754767" cy="65455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0795EA-C84E-EFD4-5081-629774E77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601" y="1109189"/>
            <a:ext cx="8241205" cy="4791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9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05" y="847675"/>
            <a:ext cx="8104218" cy="6545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4004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5609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005" y="6435129"/>
            <a:ext cx="6154705" cy="27047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6EBB6-4FFD-4B79-8BFC-B8346E9EDC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9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12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E31D1-88BE-9D88-EB04-018A76C0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4C7BCAB-0974-47A8-84A7-9771B8225B92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B3F7-8300-A508-E181-BBBDBCF7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A923-E8DE-FDE8-97E2-7F8129ED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F14A9C7-DD42-490D-803E-16FAC5790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23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15180-7843-3E40-CA3E-F2A3B7F5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B94F779-DD69-4582-9FD3-8BC94CFC4469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C2F17-05EB-5E3A-3E22-571F3D8D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94B7-8F81-1243-A5BD-5543D116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74D5662-592A-4294-B332-B5E07B2B3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88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31888-28A2-DEAC-E23C-2CB6082FA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09BC87-50F1-418E-927E-1C78840BE73F}" type="datetimeFigureOut">
              <a:rPr lang="en-US"/>
              <a:pPr>
                <a:defRPr/>
              </a:pPr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4601D-1C4B-A58B-CB14-A8454DCE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94FE2-18E3-2B62-AFFE-9C0109A6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F7532B2-05C4-4419-81BB-90FAC119DB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03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88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4B4E3D-6D67-7B49-8493-827450BCF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4005" y="6435130"/>
            <a:ext cx="615470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1811" y="6435130"/>
            <a:ext cx="115641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6529-E294-E542-99A2-AEA05BE5B6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9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62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opcoinc.com/uploads/col-bta_web-0-0.jpg">
            <a:extLst>
              <a:ext uri="{FF2B5EF4-FFF2-40B4-BE49-F238E27FC236}">
                <a16:creationId xmlns:a16="http://schemas.microsoft.com/office/drawing/2014/main" id="{54427C00-A0C8-2AFA-8DCD-11E75F8B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587628"/>
            <a:ext cx="2063523" cy="232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4" descr="data:image/jpeg;base64,/9j/4AAQSkZJRgABAQAAAQABAAD/2wCEAAkGBhQSERUUEhQUFBUUFxgXFxcYFBgXFRwUHBcXFBcUFBcXHCYeFxwkHBcUHy8gIycpLCwsFx4xNTAqNSYrLCkBCQoKDgwOGg8PGikkHB0sKSwsLCwsLCksLCwsLCksLCwsLCwpLCwpLCwsLCwsLCwsLCwsKSwsKSwsLCwsLCwsLP/AABEIALgBCAMBIgACEQEDEQH/xAAbAAACAwEBAQAAAAAAAAAAAAAAAQMEBQIGB//EAD0QAAEDAgMFBgIHCAIDAAAAAAEAAhEDIQQSMQVBUWFxIoGRobHwMsEGExRCctHhByQzUmKCsvEjwhUWov/EABsBAAIDAQEBAAAAAAAAAAAAAAABAgMEBQYH/8QALREBAAIBAwIEBAYDAAAAAAAAAAECEQMSIQQxBSJBURMjMoEzYXGhscEkNPD/2gAMAwEAAhEDEQA/APsJTCRTUESTKEOKAAmVDVxAa0n3Krs2kN6eCyvBCgbjWnepmuB0ulgzKAgoagEU0imUAkykEigGEkwkgHuSTKQQDchqRTCARQhCASaSEAwkUwkgGkEykEAICEIBFMoCCgAIQEII10UmoKAAoq79ylJsqGKqwCUGpYurmMDQLhoXLGqQFWK495KE21IO8dEKPVBtXZ9QkGTKuEwFmbNqfH/b6FV9s4ohuQG7/wDHeoeqXouUtsMdxjirLcaw6OHfZYVFkCNwUhYOATDfaUpWCDGhLehVrZ+Je50F2YDkkbUQgpBwnVIGUNSTGiAJTXKbkAkykhAAQgIQDSTKQQDKQQUIAKZXKZQAEFASKAYQhCA6CEBJAKsLLMx7hkIO/T1WjiKsD3osXEvlrnG1jHIaoClRc60E+qsiseR8vVU6bIE7lziMU9sWbB5z4gxH6KxXEL5qt32Q1wOhlZn28GJbHNpPp+qlGMA00Pig8tbAvjPyg+qzc5fUc9wPLpuXWF2oxuYOzdrg1zhpFy0EN13ws9m08rnNcQIMCbbh46oiORnhrNqBSAhVqOJDhcfP0XZLUjiSrPVrZP8AEjgDPXsqm+15mNB/VuU2xzDz+F09ZbdL0Ns1cRE8AsttYuJcd50XeOq6N469Pfoo2rPeczhdWMQsNqkbypWYx3IqqCh7lHJ4aDcbxBCtErFbUhatR8BWUtnuhaMO3OAEmyTagOhB71l4/El0M4mT0Gnvkuco4easPZxy2ELLD3DRxUjMY7kUFs9miUgoMNic26IU4QjMYBTXKZKCIJlAQUABIpjRJAMoQUJg0TCFT2hi8lNz+EAdSYlBI8RUzOjcDf8AFuHcqeLbLHjiCPIhc0NqUiAA6Oojz0XdYB4MGQeBHXUIjufozqNdoYMxAie8zoOKsF0ibxMEbonULNJYDndqOPop27RBmCAI0F/Ge9aNvsw/F55mFzEMFgWyDYm0hUPqRccCQrlPEjQG2sc+IWc7EQTfUk9yjhZuWdn4eC6/s/6WKXy583E6ESIjeCt3AG7v7fmvLUahzPAE3M3v770qxzK2JjblfwuJFyGN4dkZfDKeu5WW4sEfG8dQ1484I8VmCpnlrCA5riR828xp5LWo4PM0ZhB3wbTylTtGEa3iXNOqARJzfEdI3jdO5W9m7TY2qczg2WmJP9TLLKeYcWz8Nj4kyutlYcmq4ugiIg9W7lVb1XV7PQ1Kzc2aZB0O7QKRsHQrPxBDQy1szrCBfLNly3GMdprO+3h7C5HU9XTQt52vT05vGYamUrh0qsKpH8w8x81wdpEa7uSz08R6a/ayfwr+y6/TwHi4LRxFTXksGrjgMrZg5mTaL5h771q1zmaYOvNdDpbxeuVOpXEqlF2Ylx36dNFZaoaYAtCkAHFainEpJUTyuoKjiXdECGhs74T1+SsfXhVsIey78XyCjrutHFCueZS0nPdcOi9geC7+ueNWg9Cii2NNy7zlAcNxo3yOoUorA6ELhtWdygqAGo0AaX70ZC8kmUgmiZKEpQgGkafspropkoVtk03fFTaeYsfJUa+wGtnI5zfAreaFDiAgsvBVKzR8dxJHPW9wZ4LmmWG4JHX9VxXbdw/rPqEvsg1Hv810q6WY4l5jqOuimpNb1if5TERo7l36KKhWJJnUm3gOfLyUf2V03I8/RS06MGJlFtO0eyeh1ehaccxn7x/TY2b97+30XmMXiqNJ78zy05hJIkTFoGukLew2DdByPy+zrC8VtyrhfrnU8S8sqWkhzhusZgt9FlrHM5d7TxNYxzDnC03B4dRr4ercnK55pkzB0ePmtentbEUxL6VUC18v1jeuenmHjwXnf/VKdRo+z4lpA0nK6b7yw38FEzYeOomaTw6NMlTKYtudl4c9yt3+/wC4toUtz2l6KhtM1HzftXNtwPvwK19gYrO9x3AEf/TfmCvMDa2ILMtcPmB8TIJdO8xe0b/zW79DBY7+yP8AIqjU7TK+tcRDU2iHcbAmLby0CZ6blnPaYWxixNiQBm56EclWds0kdkg9CPQrxHiXxJ6ieMxH3/bu7fS3rWkZV8NtGo2wdbgf1UzsZmEloBkacSDzXL8C9p394jwXJomLx3ctPU+K5Xy4vm9f6abRW3MOsQ0vc1uoDhI5SJ18PBa9DCtaQWiOhMeEws2kPh5ubw42Hz/1fUc4gSF7HoZmdP7uTr/VhI3EgEzMSdNdSpm12Hf4iFi1MaMubn5yrmGexwBEhdHkp0bRXc0KgtIg9DKQqRqqxp8CoqjjF7x+iMq9rWwD5afxFFUHNcWCxMDSMTme0kkwHWidQDI3LUNQtyXJ7O/XddCExiV6liW7zB529VMCs+jjmmxB7xZSw3dY8jCeUEua8rjC3cDxkqN7LamFNgzL+g+YQa6Ugm5JoUkCKEFCA6aF1K5ammTtRYgWUgKr409nKNT6b00XhcXR7bubz4Sp/q1YxdFuZ0zY7koXW0/ph4PxGfnWwp1GLqiztDdMfNS1Ahg7Xcpyo6e3mamz6fZPUfNfD/2lH99f0b6L7pgWkNPMj35r4X+0pv7473vP5LHT8SXu+jnyQ8qyoQZBvx3+K0cL9JcRTs2q+OBOYeDpWUnCumlfZuxD6Jsb6Z1cgztY+WybFt8zhutu4L2mwcX9a0uY0MNp53O+OM+K+V7K+BvJg/zd4d/JfUPoDTmi/ll9XrFq0rETMFlpYrP94DXXnHL3oo2M0VraLIaOp9AoqFOQvn/impSvUWi1fv6uvoRPw4xIZUc3QnxRUxZIOYNPUD1XTqahcI9Vn6fWpNojfMR+fMJ2rPslpCC0f1jykrQewkjhN/D34Knh2yWxe9hpuP6qeq9+jm24r2HSREU8s55c/UnzcsXaOzKxBDGh957DgT4fF5LPobTq0HEPYQOBaQbk6SOKlxexahcXU3NN5EktPj47wlTxuMp2P1mXuqM3a6jjqt+cQ7WlqV2bM1n9eF+h9JGkcPPzHqrjcWCJ49rXjEfJYJ2yx38ahRcTvyGk/wAWEHetF1drsoYMrezaSeUSe5HdVr6VeMVw28EewO//ACKtgl0SIgR3Kpgv4bek+MlaFNs3jcFFxb95IYULr6lTtCe9PCCq8EBVS1xPZc5l4kAG2ujgVdxAkt71G0aoHoGVao0qz+Jv5H5K9gMcXEtfGYXtpGn5KibD3qrVGllezmxwPWQ75lNBeJQkhMkiYKjzLtqaKRQUxmJduFgnXqQLamw/NT02QITRnh4raNSHuA/mPqk54G9TYinNV/Br3SeU2B81xtAkaNZ/dInplC6unPlh4vrdHdrWQPlSUaMm3AeyqVPFw5rHtyl2ha7M2ZIgzodFfbSyvBMmBppe91KZZ9HprVs1MMCAc2pXw79pbP3x3QepX2rBuJknevjP7Qmzi3dP+x/VZdP65e06bisQ8XkRlVs0wucg99Pf6rTLflsbNENbp8I8czx75Er6l+zof8NT+3/uvl2G0aODB33cYK+rfs6okUHE/eIjun8ysWt9MoNHahuOvyCrUgVY2qLjr8guKWgXzbxef8m3/ejudP8AhwRqFcVDIU7goywQe71XO0cb4XT2WcAyXNHX0Ku4lpAVTZY/5RBkAH01j3qruPMAr2/hsfK+7n6vOo+a4rFPbVdlc4XOhP8ApS0Nv1m7w7qL+IgqrjT/AMjup9VECvSRWsxy93HT6OpSN9Inj2bjfpPmtUpg+fH+YLVw1eiToWnXQgTY7jC8eCt/CAyep8rfkqdSlYnhyet8P0KRnTzH6S9UHFjB2TAAjpClp4sTMx1UzARlHIegXbmgkyAVmePtHLuliOBHipm1uSi+w0z90joVycDHwvKkrdV6vDWFHT0UNShUB1Bj/albUcBdmg4FI01Bku5Nv3qzU+Jn4iPFpXeGwsDmbnqliaZGW332/kmgsBCYQmThd03KNc1XwFJBKx2Z07hbv3qzmsqtGwUudBSzNqYFr9RzMWM8bLKqYIwQXOI/F+a9DWbdQmir63Y9TSrM5w8/UoZIc1pfE2IY09zg1IOc+MzQ08AZ7p8Fuuwyh+zKz4k4wzx0td25Fh6S+LfT6l+9O6n1/Rfc2U15P6S/Q2jWcXAOa4yTBkEm8kHmoVvieW/Tja+JVaRvx6+/ZULWQffvevo+J+gTYPacDuIAg9QdO4rJx30NdTgtJfG7IZ1sI04796u3VtLRuhnYLCEmmInMxsdJd5L639GqeSmGjQAQvGfRrZZztJaQG0wBPV3nHQ693vtnUo8Fm17c4ShW2mb9/wAlE06dF1tgkVI6H8/Rc03EizSY4L5z4t/s2l3enj5cJGrh4se5JtWNQQposSOI9CsGhHnXW7LWxqfbkxp8lb2o2yr7OsZ5KXaz+yvedBXbpQ5ludWHzPEjtu6/NQqWue0eqjK78PounHlhy1twvR4NtyPxepWBQbL29QPML0WyWy4dfmqtRzvEOI+z21YdoJUWySu6wujCtWZ4KywKS4cLqZcvF0K1V2p6qwywULWyVdRBS4p1z/sJ1cRoDxXTQqmNd22tHAk+gHqhFca9CipoTJKFw9k2Nwu0KStSOzQLsLmHk4x4FOKzfvNf1EHyVxNBs9+0nN+Om4cxdd0dp0z96OqtPYCFWfhWnVoPcnEoTWJWA8HSCuXNVN+zm/dJb0KX1NUaODuqe5HYtkKviKV1x9qePiZ4Lk7RadZb1CWU4rKF+FHBQu2eDuV9tRp0IPeuwxLKyIZzNmgblcpUcqmDEOChKbK2js01DIN+enRUhgqjD7gr0jWKOsySuL1fh2lr23T3bdLXtWMPPvDiIcSB1XdMWyjiJ7l6H7IDuUBwDZsAuZTwea3ia24aJ6nMcwr4dkKDbchnktSnRhV9rYA1GQDBBlem0a7YwzUtG+Jl80GCJaXExJiPmq5YNzmnvXo62yHXaRAmZsRzvu0G7gq1X6M1TMNJtqAD/iupvpiMPb6fX6WOLR/DMwdE/WMt95vrK9P9H6PwuKydm4IsLQ6SQZFiIEH5r0uycPACr1oxj82LxTX8n6w26jt/JTYdtlXq6jmrdBvZ6rNLx1koASqsXG9dONihWr0RcK2VUpn1VgORBS7aqdIZnOdx9Nynxb4pmNXdkd+/wlLDU4ATJK1qF3CEFJIQhSQCEJoBKNzVKlCCQphSFqWRAwjlKpRaRcA9QpPq0ZUHlTqbKYdxHQqI7Le34Kh6FaIXSilEssCs3Vod0KYxU/EC3qtVoSc2UksqbMUw6OCcS5d1Nm03atHdY+Sjfs7+VxbwVdq5TiVjNEc/d+CRCqfVVm72vHgUO2g5vx03DmLhV7cJ5ytoqtsq9HaLDvjqrZeCLEFWVGWXWw8qM7PCvVG3CkyqzC+t5hhO2EzNOUTxi60MNg8sK7lTATK2pae8oq9CYI3LptUi0H3yVgtTFNJmmXFN3EEdRCK57NlMGqGpREWsjBZVGaq01QspKxpfcPkgpQV7vA3NHmf0jxVhjVXwzZknUmVbaEydITSQTlCSFJA0ISQDQkhANCEIASTQgFCITQgAFCEJYPJhcuCaEsHnJMXYC5lMORg4mIR1cG12rQe66qP2O3Vpc08j+a0M6aWEoll/Y6rfhcHddUjXqN+KnPMXWohCe6WZT2kw6yOoVmnWadCD3qd1EO1APUKvU2Sw6COhTG5ZXTSqP/j3j4Kh77ptqVW6tDuiSMtGFFVaq7dpD7zXNUgxjCPiCMkA1R4ww0D+Y+Qufl4qaeCrvOaoeDbfM+fogk1JllKEAJhMghNCCRIQhSRCaEIBJoQgFKJQhBBCaEGSE0IAQhCAEIQgBCEIAQChCA7hMhJCitdNCCEIQAFyUITAcwKF+CYfujuskhIkTtnRdjnN813gsLlFzJuSeZuhCMFMrJTAQhMBCEID/9k=">
            <a:extLst>
              <a:ext uri="{FF2B5EF4-FFF2-40B4-BE49-F238E27FC236}">
                <a16:creationId xmlns:a16="http://schemas.microsoft.com/office/drawing/2014/main" id="{1170FD99-40E3-2587-342F-337D85F708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2292" name="AutoShape 6" descr="data:image/jpeg;base64,/9j/4AAQSkZJRgABAQAAAQABAAD/2wCEAAkGBhQSERUUEhQUFBUUFxgXFxcYFBgXFRwUHBcXFBcUFBcXHCYeFxwkHBcUHy8gIycpLCwsFx4xNTAqNSYrLCkBCQoKDgwOGg8PGikkHB0sKSwsLCwsLCksLCwsLCksLCwsLCwpLCwpLCwsLCwsLCwsLCwsKSwsKSwsLCwsLCwsLP/AABEIALgBCAMBIgACEQEDEQH/xAAbAAACAwEBAQAAAAAAAAAAAAAAAQMEBQIGB//EAD0QAAEDAgMFBgIHCAIDAAAAAAEAAhEDIQQSMQVBUWFxIoGRobHwMsEGExRCctHhByQzUmKCsvEjwhUWov/EABsBAAIDAQEBAAAAAAAAAAAAAAABAgMEBQYH/8QALREBAAIBAwIEBAYDAAAAAAAAAAECEQMSIQQxBSJBURMjMoEzYXGhscEkNPD/2gAMAwEAAhEDEQA/APsJTCRTUESTKEOKAAmVDVxAa0n3Krs2kN6eCyvBCgbjWnepmuB0ulgzKAgoagEU0imUAkykEigGEkwkgHuSTKQQDchqRTCARQhCASaSEAwkUwkgGkEykEAICEIBFMoCCgAIQEII10UmoKAAoq79ylJsqGKqwCUGpYurmMDQLhoXLGqQFWK495KE21IO8dEKPVBtXZ9QkGTKuEwFmbNqfH/b6FV9s4ohuQG7/wDHeoeqXouUtsMdxjirLcaw6OHfZYVFkCNwUhYOATDfaUpWCDGhLehVrZ+Je50F2YDkkbUQgpBwnVIGUNSTGiAJTXKbkAkykhAAQgIQDSTKQQDKQQUIAKZXKZQAEFASKAYQhCA6CEBJAKsLLMx7hkIO/T1WjiKsD3osXEvlrnG1jHIaoClRc60E+qsiseR8vVU6bIE7lziMU9sWbB5z4gxH6KxXEL5qt32Q1wOhlZn28GJbHNpPp+qlGMA00Pig8tbAvjPyg+qzc5fUc9wPLpuXWF2oxuYOzdrg1zhpFy0EN13ws9m08rnNcQIMCbbh46oiORnhrNqBSAhVqOJDhcfP0XZLUjiSrPVrZP8AEjgDPXsqm+15mNB/VuU2xzDz+F09ZbdL0Ns1cRE8AsttYuJcd50XeOq6N469Pfoo2rPeczhdWMQsNqkbypWYx3IqqCh7lHJ4aDcbxBCtErFbUhatR8BWUtnuhaMO3OAEmyTagOhB71l4/El0M4mT0Gnvkuco4easPZxy2ELLD3DRxUjMY7kUFs9miUgoMNic26IU4QjMYBTXKZKCIJlAQUABIpjRJAMoQUJg0TCFT2hi8lNz+EAdSYlBI8RUzOjcDf8AFuHcqeLbLHjiCPIhc0NqUiAA6Oojz0XdYB4MGQeBHXUIjufozqNdoYMxAie8zoOKsF0ibxMEbonULNJYDndqOPop27RBmCAI0F/Ge9aNvsw/F55mFzEMFgWyDYm0hUPqRccCQrlPEjQG2sc+IWc7EQTfUk9yjhZuWdn4eC6/s/6WKXy583E6ESIjeCt3AG7v7fmvLUahzPAE3M3v770qxzK2JjblfwuJFyGN4dkZfDKeu5WW4sEfG8dQ1484I8VmCpnlrCA5riR828xp5LWo4PM0ZhB3wbTylTtGEa3iXNOqARJzfEdI3jdO5W9m7TY2qczg2WmJP9TLLKeYcWz8Nj4kyutlYcmq4ugiIg9W7lVb1XV7PQ1Kzc2aZB0O7QKRsHQrPxBDQy1szrCBfLNly3GMdprO+3h7C5HU9XTQt52vT05vGYamUrh0qsKpH8w8x81wdpEa7uSz08R6a/ayfwr+y6/TwHi4LRxFTXksGrjgMrZg5mTaL5h771q1zmaYOvNdDpbxeuVOpXEqlF2Ylx36dNFZaoaYAtCkAHFainEpJUTyuoKjiXdECGhs74T1+SsfXhVsIey78XyCjrutHFCueZS0nPdcOi9geC7+ueNWg9Cii2NNy7zlAcNxo3yOoUorA6ELhtWdygqAGo0AaX70ZC8kmUgmiZKEpQgGkafspropkoVtk03fFTaeYsfJUa+wGtnI5zfAreaFDiAgsvBVKzR8dxJHPW9wZ4LmmWG4JHX9VxXbdw/rPqEvsg1Hv810q6WY4l5jqOuimpNb1if5TERo7l36KKhWJJnUm3gOfLyUf2V03I8/RS06MGJlFtO0eyeh1ehaccxn7x/TY2b97+30XmMXiqNJ78zy05hJIkTFoGukLew2DdByPy+zrC8VtyrhfrnU8S8sqWkhzhusZgt9FlrHM5d7TxNYxzDnC03B4dRr4ercnK55pkzB0ePmtentbEUxL6VUC18v1jeuenmHjwXnf/VKdRo+z4lpA0nK6b7yw38FEzYeOomaTw6NMlTKYtudl4c9yt3+/wC4toUtz2l6KhtM1HzftXNtwPvwK19gYrO9x3AEf/TfmCvMDa2ILMtcPmB8TIJdO8xe0b/zW79DBY7+yP8AIqjU7TK+tcRDU2iHcbAmLby0CZ6blnPaYWxixNiQBm56EclWds0kdkg9CPQrxHiXxJ6ieMxH3/bu7fS3rWkZV8NtGo2wdbgf1UzsZmEloBkacSDzXL8C9p394jwXJomLx3ctPU+K5Xy4vm9f6abRW3MOsQ0vc1uoDhI5SJ18PBa9DCtaQWiOhMeEws2kPh5ubw42Hz/1fUc4gSF7HoZmdP7uTr/VhI3EgEzMSdNdSpm12Hf4iFi1MaMubn5yrmGexwBEhdHkp0bRXc0KgtIg9DKQqRqqxp8CoqjjF7x+iMq9rWwD5afxFFUHNcWCxMDSMTme0kkwHWidQDI3LUNQtyXJ7O/XddCExiV6liW7zB529VMCs+jjmmxB7xZSw3dY8jCeUEua8rjC3cDxkqN7LamFNgzL+g+YQa6Ugm5JoUkCKEFCA6aF1K5ammTtRYgWUgKr409nKNT6b00XhcXR7bubz4Sp/q1YxdFuZ0zY7koXW0/ph4PxGfnWwp1GLqiztDdMfNS1Ahg7Xcpyo6e3mamz6fZPUfNfD/2lH99f0b6L7pgWkNPMj35r4X+0pv7473vP5LHT8SXu+jnyQ8qyoQZBvx3+K0cL9JcRTs2q+OBOYeDpWUnCumlfZuxD6Jsb6Z1cgztY+WybFt8zhutu4L2mwcX9a0uY0MNp53O+OM+K+V7K+BvJg/zd4d/JfUPoDTmi/ll9XrFq0rETMFlpYrP94DXXnHL3oo2M0VraLIaOp9AoqFOQvn/impSvUWi1fv6uvoRPw4xIZUc3QnxRUxZIOYNPUD1XTqahcI9Vn6fWpNojfMR+fMJ2rPslpCC0f1jykrQewkjhN/D34Knh2yWxe9hpuP6qeq9+jm24r2HSREU8s55c/UnzcsXaOzKxBDGh957DgT4fF5LPobTq0HEPYQOBaQbk6SOKlxexahcXU3NN5EktPj47wlTxuMp2P1mXuqM3a6jjqt+cQ7WlqV2bM1n9eF+h9JGkcPPzHqrjcWCJ49rXjEfJYJ2yx38ahRcTvyGk/wAWEHetF1drsoYMrezaSeUSe5HdVr6VeMVw28EewO//ACKtgl0SIgR3Kpgv4bek+MlaFNs3jcFFxb95IYULr6lTtCe9PCCq8EBVS1xPZc5l4kAG2ujgVdxAkt71G0aoHoGVao0qz+Jv5H5K9gMcXEtfGYXtpGn5KibD3qrVGllezmxwPWQ75lNBeJQkhMkiYKjzLtqaKRQUxmJduFgnXqQLamw/NT02QITRnh4raNSHuA/mPqk54G9TYinNV/Br3SeU2B81xtAkaNZ/dInplC6unPlh4vrdHdrWQPlSUaMm3AeyqVPFw5rHtyl2ha7M2ZIgzodFfbSyvBMmBppe91KZZ9HprVs1MMCAc2pXw79pbP3x3QepX2rBuJknevjP7Qmzi3dP+x/VZdP65e06bisQ8XkRlVs0wucg99Pf6rTLflsbNENbp8I8czx75Er6l+zof8NT+3/uvl2G0aODB33cYK+rfs6okUHE/eIjun8ysWt9MoNHahuOvyCrUgVY2qLjr8guKWgXzbxef8m3/ejudP8AhwRqFcVDIU7goywQe71XO0cb4XT2WcAyXNHX0Ku4lpAVTZY/5RBkAH01j3qruPMAr2/hsfK+7n6vOo+a4rFPbVdlc4XOhP8ApS0Nv1m7w7qL+IgqrjT/AMjup9VECvSRWsxy93HT6OpSN9Inj2bjfpPmtUpg+fH+YLVw1eiToWnXQgTY7jC8eCt/CAyep8rfkqdSlYnhyet8P0KRnTzH6S9UHFjB2TAAjpClp4sTMx1UzARlHIegXbmgkyAVmePtHLuliOBHipm1uSi+w0z90joVycDHwvKkrdV6vDWFHT0UNShUB1Bj/albUcBdmg4FI01Bku5Nv3qzU+Jn4iPFpXeGwsDmbnqliaZGW332/kmgsBCYQmThd03KNc1XwFJBKx2Z07hbv3qzmsqtGwUudBSzNqYFr9RzMWM8bLKqYIwQXOI/F+a9DWbdQmir63Y9TSrM5w8/UoZIc1pfE2IY09zg1IOc+MzQ08AZ7p8Fuuwyh+zKz4k4wzx0td25Fh6S+LfT6l+9O6n1/Rfc2U15P6S/Q2jWcXAOa4yTBkEm8kHmoVvieW/Tja+JVaRvx6+/ZULWQffvevo+J+gTYPacDuIAg9QdO4rJx30NdTgtJfG7IZ1sI04796u3VtLRuhnYLCEmmInMxsdJd5L639GqeSmGjQAQvGfRrZZztJaQG0wBPV3nHQ693vtnUo8Fm17c4ShW2mb9/wAlE06dF1tgkVI6H8/Rc03EizSY4L5z4t/s2l3enj5cJGrh4se5JtWNQQposSOI9CsGhHnXW7LWxqfbkxp8lb2o2yr7OsZ5KXaz+yvedBXbpQ5ludWHzPEjtu6/NQqWue0eqjK78PounHlhy1twvR4NtyPxepWBQbL29QPML0WyWy4dfmqtRzvEOI+z21YdoJUWySu6wujCtWZ4KywKS4cLqZcvF0K1V2p6qwywULWyVdRBS4p1z/sJ1cRoDxXTQqmNd22tHAk+gHqhFca9CipoTJKFw9k2Nwu0KStSOzQLsLmHk4x4FOKzfvNf1EHyVxNBs9+0nN+Om4cxdd0dp0z96OqtPYCFWfhWnVoPcnEoTWJWA8HSCuXNVN+zm/dJb0KX1NUaODuqe5HYtkKviKV1x9qePiZ4Lk7RadZb1CWU4rKF+FHBQu2eDuV9tRp0IPeuwxLKyIZzNmgblcpUcqmDEOChKbK2js01DIN+enRUhgqjD7gr0jWKOsySuL1fh2lr23T3bdLXtWMPPvDiIcSB1XdMWyjiJ7l6H7IDuUBwDZsAuZTwea3ia24aJ6nMcwr4dkKDbchnktSnRhV9rYA1GQDBBlem0a7YwzUtG+Jl80GCJaXExJiPmq5YNzmnvXo62yHXaRAmZsRzvu0G7gq1X6M1TMNJtqAD/iupvpiMPb6fX6WOLR/DMwdE/WMt95vrK9P9H6PwuKydm4IsLQ6SQZFiIEH5r0uycPACr1oxj82LxTX8n6w26jt/JTYdtlXq6jmrdBvZ6rNLx1koASqsXG9dONihWr0RcK2VUpn1VgORBS7aqdIZnOdx9Nynxb4pmNXdkd+/wlLDU4ATJK1qF3CEFJIQhSQCEJoBKNzVKlCCQphSFqWRAwjlKpRaRcA9QpPq0ZUHlTqbKYdxHQqI7Le34Kh6FaIXSilEssCs3Vod0KYxU/EC3qtVoSc2UksqbMUw6OCcS5d1Nm03atHdY+Sjfs7+VxbwVdq5TiVjNEc/d+CRCqfVVm72vHgUO2g5vx03DmLhV7cJ5ytoqtsq9HaLDvjqrZeCLEFWVGWXWw8qM7PCvVG3CkyqzC+t5hhO2EzNOUTxi60MNg8sK7lTATK2pae8oq9CYI3LptUi0H3yVgtTFNJmmXFN3EEdRCK57NlMGqGpREWsjBZVGaq01QspKxpfcPkgpQV7vA3NHmf0jxVhjVXwzZknUmVbaEydITSQTlCSFJA0ISQDQkhANCEIASTQgFCITQgAFCEJYPJhcuCaEsHnJMXYC5lMORg4mIR1cG12rQe66qP2O3Vpc08j+a0M6aWEoll/Y6rfhcHddUjXqN+KnPMXWohCe6WZT2kw6yOoVmnWadCD3qd1EO1APUKvU2Sw6COhTG5ZXTSqP/j3j4Kh77ptqVW6tDuiSMtGFFVaq7dpD7zXNUgxjCPiCMkA1R4ww0D+Y+Qufl4qaeCrvOaoeDbfM+fogk1JllKEAJhMghNCCRIQhSRCaEIBJoQgFKJQhBBCaEGSE0IAQhCAEIQgBCEIAQChCA7hMhJCitdNCCEIQAFyUITAcwKF+CYfujuskhIkTtnRdjnN813gsLlFzJuSeZuhCMFMrJTAQhMBCEID/9k=">
            <a:extLst>
              <a:ext uri="{FF2B5EF4-FFF2-40B4-BE49-F238E27FC236}">
                <a16:creationId xmlns:a16="http://schemas.microsoft.com/office/drawing/2014/main" id="{DFF1281D-9B8F-E69D-07D5-2BCC2B1683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12293" name="Picture 8" descr="http://www.djb.co.uk/Graphics/Physics/Biology_Large/cuvette.gif">
            <a:extLst>
              <a:ext uri="{FF2B5EF4-FFF2-40B4-BE49-F238E27FC236}">
                <a16:creationId xmlns:a16="http://schemas.microsoft.com/office/drawing/2014/main" id="{40EAE4B1-8839-5000-4EA7-0E4D42187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03262"/>
            <a:ext cx="2914231" cy="203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9">
            <a:extLst>
              <a:ext uri="{FF2B5EF4-FFF2-40B4-BE49-F238E27FC236}">
                <a16:creationId xmlns:a16="http://schemas.microsoft.com/office/drawing/2014/main" id="{47823109-7D75-7F14-6D19-83A3B034E97E}"/>
              </a:ext>
            </a:extLst>
          </p:cNvPr>
          <p:cNvGrpSpPr>
            <a:grpSpLocks/>
          </p:cNvGrpSpPr>
          <p:nvPr/>
        </p:nvGrpSpPr>
        <p:grpSpPr bwMode="auto">
          <a:xfrm>
            <a:off x="2522135" y="3705225"/>
            <a:ext cx="5674127" cy="2449513"/>
            <a:chOff x="1971314" y="3400324"/>
            <a:chExt cx="6225449" cy="2754177"/>
          </a:xfrm>
        </p:grpSpPr>
        <p:pic>
          <p:nvPicPr>
            <p:cNvPr id="12296" name="Picture 10" descr="http://www.gla-rrnav.org/images/colorimetry_2.JPG">
              <a:extLst>
                <a:ext uri="{FF2B5EF4-FFF2-40B4-BE49-F238E27FC236}">
                  <a16:creationId xmlns:a16="http://schemas.microsoft.com/office/drawing/2014/main" id="{0CF2A503-410A-6996-FC5C-0E2841FC1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14" y="3400324"/>
              <a:ext cx="6048375" cy="2754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607853-EE26-BEDC-0298-13EC12285DED}"/>
                </a:ext>
              </a:extLst>
            </p:cNvPr>
            <p:cNvSpPr/>
            <p:nvPr/>
          </p:nvSpPr>
          <p:spPr>
            <a:xfrm>
              <a:off x="2149139" y="3435247"/>
              <a:ext cx="6047624" cy="269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2295" name="Title 1">
            <a:extLst>
              <a:ext uri="{FF2B5EF4-FFF2-40B4-BE49-F238E27FC236}">
                <a16:creationId xmlns:a16="http://schemas.microsoft.com/office/drawing/2014/main" id="{E0C70CCD-9363-5FFD-CA3D-90A41B8B847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55638" y="2937539"/>
            <a:ext cx="7772400" cy="808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Build your own colorimeter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1DFDF01-74CC-D289-0559-0E4287BF1F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31512" y="43526"/>
            <a:ext cx="492871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How do you put it together?</a:t>
            </a:r>
          </a:p>
        </p:txBody>
      </p:sp>
      <p:sp>
        <p:nvSpPr>
          <p:cNvPr id="21507" name="TextBox 4">
            <a:extLst>
              <a:ext uri="{FF2B5EF4-FFF2-40B4-BE49-F238E27FC236}">
                <a16:creationId xmlns:a16="http://schemas.microsoft.com/office/drawing/2014/main" id="{32EA4597-B16E-DA6E-40A8-769E2AA62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98613"/>
            <a:ext cx="3200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Connect the LED to a power supply</a:t>
            </a:r>
          </a:p>
        </p:txBody>
      </p:sp>
      <p:sp>
        <p:nvSpPr>
          <p:cNvPr id="21508" name="TextBox 7">
            <a:extLst>
              <a:ext uri="{FF2B5EF4-FFF2-40B4-BE49-F238E27FC236}">
                <a16:creationId xmlns:a16="http://schemas.microsoft.com/office/drawing/2014/main" id="{28EF64D5-E99F-C3DA-B027-6DDD9FD63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70225"/>
            <a:ext cx="3200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Connect the LDR to a multimeter and set it to measure </a:t>
            </a:r>
            <a:r>
              <a:rPr lang="en-GB" altLang="en-US" sz="2800" b="1"/>
              <a:t>resistance.</a:t>
            </a:r>
          </a:p>
        </p:txBody>
      </p:sp>
      <p:pic>
        <p:nvPicPr>
          <p:cNvPr id="21509" name="Picture 2" descr="F:\Colourimeter\Colourimeter Construction\Spectrometer Photos\DSC_0808.JPG">
            <a:extLst>
              <a:ext uri="{FF2B5EF4-FFF2-40B4-BE49-F238E27FC236}">
                <a16:creationId xmlns:a16="http://schemas.microsoft.com/office/drawing/2014/main" id="{579871B3-A818-1835-EDA5-12F117B2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1417638"/>
            <a:ext cx="407035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F410DA26-85CA-53D4-8ECE-FC0833D1DF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81270" y="69850"/>
            <a:ext cx="260754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Filters</a:t>
            </a:r>
          </a:p>
        </p:txBody>
      </p:sp>
      <p:sp>
        <p:nvSpPr>
          <p:cNvPr id="22531" name="TextBox 2">
            <a:extLst>
              <a:ext uri="{FF2B5EF4-FFF2-40B4-BE49-F238E27FC236}">
                <a16:creationId xmlns:a16="http://schemas.microsoft.com/office/drawing/2014/main" id="{0680CF49-9135-0980-3184-C0129E2DC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36675"/>
            <a:ext cx="7772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Many experiments do not need filters – the ones we are going to do today for instance</a:t>
            </a:r>
          </a:p>
        </p:txBody>
      </p:sp>
      <p:sp>
        <p:nvSpPr>
          <p:cNvPr id="22532" name="TextBox 3">
            <a:extLst>
              <a:ext uri="{FF2B5EF4-FFF2-40B4-BE49-F238E27FC236}">
                <a16:creationId xmlns:a16="http://schemas.microsoft.com/office/drawing/2014/main" id="{8979B1C5-5ACD-65D9-EE83-E70455B9A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38413"/>
            <a:ext cx="29956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Theatrical lighting gels are a good source of colour filters – you can get free sample packs!</a:t>
            </a:r>
          </a:p>
        </p:txBody>
      </p:sp>
      <p:pic>
        <p:nvPicPr>
          <p:cNvPr id="22533" name="Picture 2" descr="F:\Colourimeter\Colourimeter Construction\Spectrometer Photos\DSC_0805.JPG">
            <a:extLst>
              <a:ext uri="{FF2B5EF4-FFF2-40B4-BE49-F238E27FC236}">
                <a16:creationId xmlns:a16="http://schemas.microsoft.com/office/drawing/2014/main" id="{A7907FA3-9934-E1B2-1EB2-6EFC555B9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38413"/>
            <a:ext cx="52133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82DECC1-5E96-61C6-7E08-C7A89685AA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31552" y="69813"/>
            <a:ext cx="474784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Choosing Filters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:a16="http://schemas.microsoft.com/office/drawing/2014/main" id="{3FF15CCD-9989-DBD5-6318-571BDE05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36675"/>
            <a:ext cx="52482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1"/>
              <a:t>The hard way </a:t>
            </a:r>
            <a:r>
              <a:rPr lang="en-GB" altLang="en-US" sz="2800"/>
              <a:t>– look at the absorption spectrum and pick the wavelength that has the highest value</a:t>
            </a:r>
          </a:p>
        </p:txBody>
      </p:sp>
      <p:pic>
        <p:nvPicPr>
          <p:cNvPr id="23556" name="Picture 2" descr="http://www.wellesley.edu/Chemistry/Chem&amp;Art/Topics/Light_and_Color/color_wheel.jpg">
            <a:extLst>
              <a:ext uri="{FF2B5EF4-FFF2-40B4-BE49-F238E27FC236}">
                <a16:creationId xmlns:a16="http://schemas.microsoft.com/office/drawing/2014/main" id="{E5650FE7-6E9A-60F5-DE62-9D7B232D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3821113"/>
            <a:ext cx="30130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>
            <a:extLst>
              <a:ext uri="{FF2B5EF4-FFF2-40B4-BE49-F238E27FC236}">
                <a16:creationId xmlns:a16="http://schemas.microsoft.com/office/drawing/2014/main" id="{27D1E9FC-CC52-DBED-FC28-1BDD46D42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48063"/>
            <a:ext cx="5643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1"/>
              <a:t>The easy way </a:t>
            </a:r>
            <a:r>
              <a:rPr lang="en-GB" altLang="en-US" sz="2800"/>
              <a:t>– use a colour wheel. Look at the colour of your solution and pick a filter of the colour on the opposite side.</a:t>
            </a:r>
          </a:p>
        </p:txBody>
      </p:sp>
      <p:pic>
        <p:nvPicPr>
          <p:cNvPr id="23558" name="Picture 4" descr="http://www.photobiology.info/Shinkle_files/Fig4.jpg">
            <a:extLst>
              <a:ext uri="{FF2B5EF4-FFF2-40B4-BE49-F238E27FC236}">
                <a16:creationId xmlns:a16="http://schemas.microsoft.com/office/drawing/2014/main" id="{E0A23915-CE5F-403E-68D8-F204DFC1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336675"/>
            <a:ext cx="3482975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13D8EBE-C92C-F894-144F-8ADB3BBA4E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51609" y="52191"/>
            <a:ext cx="439615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Improving the results</a:t>
            </a:r>
          </a:p>
        </p:txBody>
      </p:sp>
      <p:sp>
        <p:nvSpPr>
          <p:cNvPr id="24579" name="TextBox 2">
            <a:extLst>
              <a:ext uri="{FF2B5EF4-FFF2-40B4-BE49-F238E27FC236}">
                <a16:creationId xmlns:a16="http://schemas.microsoft.com/office/drawing/2014/main" id="{3666D2F6-4FD7-ADF8-539D-627FFDC1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36675"/>
            <a:ext cx="8045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This is a </a:t>
            </a:r>
            <a:r>
              <a:rPr lang="en-GB" altLang="en-US" sz="2800" b="1"/>
              <a:t>very </a:t>
            </a:r>
            <a:r>
              <a:rPr lang="en-GB" altLang="en-US" sz="2800"/>
              <a:t>simple set-up. </a:t>
            </a:r>
          </a:p>
          <a:p>
            <a:r>
              <a:rPr lang="en-GB" altLang="en-US" sz="2800"/>
              <a:t>It benefits from tweaking the results.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FB5D99B-6942-434E-F7E4-E660F1FD2766}"/>
              </a:ext>
            </a:extLst>
          </p:cNvPr>
          <p:cNvGraphicFramePr/>
          <p:nvPr/>
        </p:nvGraphicFramePr>
        <p:xfrm>
          <a:off x="1949710" y="2290521"/>
          <a:ext cx="5572125" cy="355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BB7C645-A38B-E9E6-AACC-D5030BC78F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41561" y="62237"/>
            <a:ext cx="376310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Improving the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72E4D-4498-A179-85AF-825BE684ADF4}"/>
              </a:ext>
            </a:extLst>
          </p:cNvPr>
          <p:cNvSpPr txBox="1"/>
          <p:nvPr/>
        </p:nvSpPr>
        <p:spPr>
          <a:xfrm>
            <a:off x="457200" y="1336675"/>
            <a:ext cx="804545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latin typeface="+mn-lt"/>
                <a:cs typeface="+mn-cs"/>
              </a:rPr>
              <a:t>Excel is very useful for this.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2800" dirty="0">
                <a:latin typeface="+mn-lt"/>
                <a:cs typeface="+mn-cs"/>
              </a:rPr>
              <a:t>Zero them – so the lowest value becomes zero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876367-4969-1853-DA19-06086A4ADFA1}"/>
              </a:ext>
            </a:extLst>
          </p:cNvPr>
          <p:cNvGraphicFramePr/>
          <p:nvPr/>
        </p:nvGraphicFramePr>
        <p:xfrm>
          <a:off x="1781032" y="2290521"/>
          <a:ext cx="5206621" cy="330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BAE4416E-B77A-9C73-EAA6-186A411F4A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31512" y="100830"/>
            <a:ext cx="4114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Improving the results</a:t>
            </a: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ADE0AF8D-7DCC-F050-2CA7-6218B9D0A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04875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2. Express them as a percentage.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3690C6-6DFF-CEDF-5008-1D6B59E5835D}"/>
              </a:ext>
            </a:extLst>
          </p:cNvPr>
          <p:cNvGraphicFramePr/>
          <p:nvPr/>
        </p:nvGraphicFramePr>
        <p:xfrm>
          <a:off x="457199" y="1692322"/>
          <a:ext cx="4455995" cy="389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9" name="Picture 2" descr="H2SO4 slopes">
            <a:extLst>
              <a:ext uri="{FF2B5EF4-FFF2-40B4-BE49-F238E27FC236}">
                <a16:creationId xmlns:a16="http://schemas.microsoft.com/office/drawing/2014/main" id="{DD0DEA23-625B-302A-1426-CEE9DB29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938338"/>
            <a:ext cx="40544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1E0694C-2B16-FC60-3AB8-A377F366B3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70255" y="3332"/>
            <a:ext cx="4215284" cy="6096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What is Colorimetry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64260144-0BF9-1E38-6CCF-7BBFD4EA141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69850">
              <a:buFont typeface="Arial" panose="020B0604020202020204" pitchFamily="34" charset="0"/>
              <a:buNone/>
            </a:pPr>
            <a:r>
              <a:rPr lang="en-GB" altLang="en-US"/>
              <a:t>"the measurement of colour" </a:t>
            </a:r>
          </a:p>
          <a:p>
            <a:pPr indent="-69850">
              <a:buFont typeface="Arial" panose="020B0604020202020204" pitchFamily="34" charset="0"/>
              <a:buNone/>
            </a:pPr>
            <a:endParaRPr lang="en-GB" altLang="en-US"/>
          </a:p>
          <a:p>
            <a:pPr indent="-69850">
              <a:buFont typeface="Arial" panose="020B0604020202020204" pitchFamily="34" charset="0"/>
              <a:buNone/>
            </a:pPr>
            <a:r>
              <a:rPr lang="en-GB" altLang="en-US"/>
              <a:t>"any technique used to evaluate an unknown colour in reference to known colours".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D1FDC5E-15F8-D5CC-93FD-B392E64B84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0545" y="133961"/>
            <a:ext cx="449663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What is a colorimeter?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3087E3-231F-FF09-A9CC-7347DAF1E6C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3763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5250" indent="-95250">
              <a:buFont typeface="Arial" panose="020B0604020202020204" pitchFamily="34" charset="0"/>
              <a:buNone/>
            </a:pPr>
            <a:r>
              <a:rPr lang="en-GB" altLang="en-US"/>
              <a:t> An apparatus that allows the absorbance of a solution at a particular frequency (colour) of visual light to be determined.  </a:t>
            </a:r>
          </a:p>
          <a:p>
            <a:pPr marL="95250" indent="-95250">
              <a:buFont typeface="Arial" panose="020B0604020202020204" pitchFamily="34" charset="0"/>
              <a:buNone/>
            </a:pPr>
            <a:r>
              <a:rPr lang="en-GB" altLang="en-US"/>
              <a:t>Colorimeters hence make it possible to ascertain the concentration of a known solute, since it is proportional to the absorbance.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0D64E85-F2A2-7C20-57CC-D787FE657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23881" y="0"/>
            <a:ext cx="389373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The Beer-Lambert Law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B75DFB1-D6FF-24B2-8C42-D124887FE38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2101850"/>
            <a:ext cx="8229600" cy="2166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The Beer-Lambert law (or Beer's law) is the linear relationship between absorbance and concentration of an absorbing species.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6392396-90AD-CB1B-4693-6434FBA51194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3459110" y="60344"/>
            <a:ext cx="528543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Current Colorimeters</a:t>
            </a:r>
          </a:p>
        </p:txBody>
      </p:sp>
      <p:pic>
        <p:nvPicPr>
          <p:cNvPr id="16387" name="Picture 2" descr="Mystrica Colorimeter">
            <a:extLst>
              <a:ext uri="{FF2B5EF4-FFF2-40B4-BE49-F238E27FC236}">
                <a16:creationId xmlns:a16="http://schemas.microsoft.com/office/drawing/2014/main" id="{C1A50D16-8E90-4FC6-D1BA-941064C5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3179763"/>
            <a:ext cx="3454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Product image">
            <a:extLst>
              <a:ext uri="{FF2B5EF4-FFF2-40B4-BE49-F238E27FC236}">
                <a16:creationId xmlns:a16="http://schemas.microsoft.com/office/drawing/2014/main" id="{F72ED826-A24E-14AB-9345-BA747E03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417638"/>
            <a:ext cx="31480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>
            <a:extLst>
              <a:ext uri="{FF2B5EF4-FFF2-40B4-BE49-F238E27FC236}">
                <a16:creationId xmlns:a16="http://schemas.microsoft.com/office/drawing/2014/main" id="{E322B080-5F7C-2377-6186-139FE8A3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3981450"/>
            <a:ext cx="1624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£3,644 + VAT!</a:t>
            </a:r>
          </a:p>
        </p:txBody>
      </p:sp>
      <p:sp>
        <p:nvSpPr>
          <p:cNvPr id="16390" name="TextBox 6">
            <a:extLst>
              <a:ext uri="{FF2B5EF4-FFF2-40B4-BE49-F238E27FC236}">
                <a16:creationId xmlns:a16="http://schemas.microsoft.com/office/drawing/2014/main" id="{3FA2A717-6EF8-928D-C584-09CC4F8F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5124450"/>
            <a:ext cx="1624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£109 + VAT!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C33D8B2-AB4A-C998-CF65-006165A7BF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61173" y="0"/>
            <a:ext cx="490862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How do they work?</a:t>
            </a:r>
            <a:br>
              <a:rPr lang="en-GB" altLang="en-US" b="1" dirty="0">
                <a:solidFill>
                  <a:schemeClr val="bg1"/>
                </a:solidFill>
              </a:rPr>
            </a:b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17411" name="Picture 2" descr="http://www.chemguide.co.uk/physical/basicrates/colorimeter.gif">
            <a:extLst>
              <a:ext uri="{FF2B5EF4-FFF2-40B4-BE49-F238E27FC236}">
                <a16:creationId xmlns:a16="http://schemas.microsoft.com/office/drawing/2014/main" id="{B5731FB1-886F-1D9E-22D9-A1FBEBDD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2200275"/>
            <a:ext cx="708342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A94C266-69BD-DD95-0BEE-D9DB9887B7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11415" y="-2670"/>
            <a:ext cx="452913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So what do you need?</a:t>
            </a:r>
          </a:p>
        </p:txBody>
      </p:sp>
      <p:sp>
        <p:nvSpPr>
          <p:cNvPr id="18435" name="TextBox 2">
            <a:extLst>
              <a:ext uri="{FF2B5EF4-FFF2-40B4-BE49-F238E27FC236}">
                <a16:creationId xmlns:a16="http://schemas.microsoft.com/office/drawing/2014/main" id="{8C9AF0FC-04E4-F717-1A5E-421D72D09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985838"/>
            <a:ext cx="24018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A light source</a:t>
            </a:r>
          </a:p>
        </p:txBody>
      </p:sp>
      <p:sp>
        <p:nvSpPr>
          <p:cNvPr id="18436" name="TextBox 3">
            <a:extLst>
              <a:ext uri="{FF2B5EF4-FFF2-40B4-BE49-F238E27FC236}">
                <a16:creationId xmlns:a16="http://schemas.microsoft.com/office/drawing/2014/main" id="{56829D7A-7332-EDFF-3040-4BD969D8E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1992313"/>
            <a:ext cx="2659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A light detector</a:t>
            </a:r>
          </a:p>
        </p:txBody>
      </p:sp>
      <p:pic>
        <p:nvPicPr>
          <p:cNvPr id="18437" name="Picture 2" descr="http://web.tradekorea.com/upload_file2/sell/60/S00007560/led_bulbs.jpg">
            <a:extLst>
              <a:ext uri="{FF2B5EF4-FFF2-40B4-BE49-F238E27FC236}">
                <a16:creationId xmlns:a16="http://schemas.microsoft.com/office/drawing/2014/main" id="{7509F75C-10C8-5EAD-78A2-8B4DD485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508125"/>
            <a:ext cx="197326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http://www.mstracey.btinternet.co.uk/technical/Theory/ldr.jpg">
            <a:extLst>
              <a:ext uri="{FF2B5EF4-FFF2-40B4-BE49-F238E27FC236}">
                <a16:creationId xmlns:a16="http://schemas.microsoft.com/office/drawing/2014/main" id="{CF56FF0B-BF56-758C-D740-24DF0597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895600"/>
            <a:ext cx="2659062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6">
            <a:extLst>
              <a:ext uri="{FF2B5EF4-FFF2-40B4-BE49-F238E27FC236}">
                <a16:creationId xmlns:a16="http://schemas.microsoft.com/office/drawing/2014/main" id="{8D6136A8-D56C-F5CD-622C-424C6B916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82975"/>
            <a:ext cx="3690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Something to hold it all</a:t>
            </a:r>
          </a:p>
        </p:txBody>
      </p:sp>
      <p:pic>
        <p:nvPicPr>
          <p:cNvPr id="18440" name="Picture 6" descr="http://www.energysavingtrust.org.uk/Find-Energy-Saving-Trust-Recommended-Products/images/product/universal-board-(premium-grade)">
            <a:extLst>
              <a:ext uri="{FF2B5EF4-FFF2-40B4-BE49-F238E27FC236}">
                <a16:creationId xmlns:a16="http://schemas.microsoft.com/office/drawing/2014/main" id="{CAD852B0-1CF4-9A7B-41ED-C2951517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4005263"/>
            <a:ext cx="17795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8">
            <a:extLst>
              <a:ext uri="{FF2B5EF4-FFF2-40B4-BE49-F238E27FC236}">
                <a16:creationId xmlns:a16="http://schemas.microsoft.com/office/drawing/2014/main" id="{03CD226C-080C-65BE-0280-423AC72C0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113" y="1143000"/>
            <a:ext cx="452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A way of measuring the light</a:t>
            </a:r>
          </a:p>
        </p:txBody>
      </p:sp>
      <p:pic>
        <p:nvPicPr>
          <p:cNvPr id="18442" name="Picture 8" descr="http://electrapk.com/wp-content/uploads/2011/12/DMM3.jpg">
            <a:extLst>
              <a:ext uri="{FF2B5EF4-FFF2-40B4-BE49-F238E27FC236}">
                <a16:creationId xmlns:a16="http://schemas.microsoft.com/office/drawing/2014/main" id="{7954FFE2-F614-7EEF-5750-17D6A4D4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2895600"/>
            <a:ext cx="2509837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D8FD09C-7AAB-B194-7088-DEC6376DDD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80594" y="83720"/>
            <a:ext cx="443634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How do you put it together?</a:t>
            </a:r>
          </a:p>
        </p:txBody>
      </p:sp>
      <p:pic>
        <p:nvPicPr>
          <p:cNvPr id="19459" name="Picture 2" descr="F:\Colourimeter\Colourimeter Construction\Spectrometer Photos\DSC_0800.JPG">
            <a:extLst>
              <a:ext uri="{FF2B5EF4-FFF2-40B4-BE49-F238E27FC236}">
                <a16:creationId xmlns:a16="http://schemas.microsoft.com/office/drawing/2014/main" id="{7998B8BE-2B8F-75E8-F809-92F8F16A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662238"/>
            <a:ext cx="33861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F:\Colourimeter\Colourimeter Construction\Spectrometer Photos\DSC_0801.JPG">
            <a:extLst>
              <a:ext uri="{FF2B5EF4-FFF2-40B4-BE49-F238E27FC236}">
                <a16:creationId xmlns:a16="http://schemas.microsoft.com/office/drawing/2014/main" id="{AE449CAD-919D-C907-EFEC-26C498E0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1592263"/>
            <a:ext cx="220821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>
            <a:extLst>
              <a:ext uri="{FF2B5EF4-FFF2-40B4-BE49-F238E27FC236}">
                <a16:creationId xmlns:a16="http://schemas.microsoft.com/office/drawing/2014/main" id="{8F9BBE7F-2A9C-66D1-461C-C20DE51E3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2838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Use a cork borer to make holes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EEC2974-6CA2-D81C-53FB-200508C143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36243" y="40387"/>
            <a:ext cx="4416251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dirty="0">
                <a:solidFill>
                  <a:schemeClr val="bg1"/>
                </a:solidFill>
              </a:rPr>
              <a:t>How do you put it together?</a:t>
            </a:r>
          </a:p>
        </p:txBody>
      </p:sp>
      <p:sp>
        <p:nvSpPr>
          <p:cNvPr id="20483" name="TextBox 4">
            <a:extLst>
              <a:ext uri="{FF2B5EF4-FFF2-40B4-BE49-F238E27FC236}">
                <a16:creationId xmlns:a16="http://schemas.microsoft.com/office/drawing/2014/main" id="{FA71280F-DB1A-F576-C550-BF53157F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3200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Push the LED into a cut-down bung and push it into one end of the hole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D323C012-F5FE-7FA3-883D-6174DD2F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417638"/>
            <a:ext cx="331311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F:\Colourimeter\Colourimeter Construction\Spectrometer Photos\DSC_0804.JPG">
            <a:extLst>
              <a:ext uri="{FF2B5EF4-FFF2-40B4-BE49-F238E27FC236}">
                <a16:creationId xmlns:a16="http://schemas.microsoft.com/office/drawing/2014/main" id="{6D3D4C05-0649-B733-928C-E6045C45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3581400"/>
            <a:ext cx="3602037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7">
            <a:extLst>
              <a:ext uri="{FF2B5EF4-FFF2-40B4-BE49-F238E27FC236}">
                <a16:creationId xmlns:a16="http://schemas.microsoft.com/office/drawing/2014/main" id="{EC0DE62B-A8C5-D602-20F9-5A488CC37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65550"/>
            <a:ext cx="32004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Push the LDR the other end of the hole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SERC-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ERC-1" id="{A68EFC3B-DA63-4DE7-915E-61252D5B3329}" vid="{EC46D11E-C410-428C-AA30-A44D1BAF80C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6DECE94-7672-41B9-BA74-60E2B75AE795}" vid="{BBC00E4B-B238-4A66-B871-2E93A78AA5A3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64</TotalTime>
  <Words>375</Words>
  <Application>Microsoft Office PowerPoint</Application>
  <PresentationFormat>On-screen Show (4:3)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Arial</vt:lpstr>
      <vt:lpstr>Aharoni</vt:lpstr>
      <vt:lpstr>SSERC-1</vt:lpstr>
      <vt:lpstr>Custom Design</vt:lpstr>
      <vt:lpstr>Build your own colorimeter</vt:lpstr>
      <vt:lpstr>What is Colorimetry</vt:lpstr>
      <vt:lpstr>What is a colorimeter?</vt:lpstr>
      <vt:lpstr>The Beer-Lambert Law</vt:lpstr>
      <vt:lpstr>Current Colorimeters</vt:lpstr>
      <vt:lpstr>How do they work? </vt:lpstr>
      <vt:lpstr>So what do you need?</vt:lpstr>
      <vt:lpstr>How do you put it together?</vt:lpstr>
      <vt:lpstr>How do you put it together?</vt:lpstr>
      <vt:lpstr>How do you put it together?</vt:lpstr>
      <vt:lpstr>Filters</vt:lpstr>
      <vt:lpstr>Choosing Filters</vt:lpstr>
      <vt:lpstr>Improving the results</vt:lpstr>
      <vt:lpstr>Improving the results</vt:lpstr>
      <vt:lpstr>Improving the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Lloyd</dc:creator>
  <cp:lastModifiedBy>Chris Lloyd</cp:lastModifiedBy>
  <cp:revision>9</cp:revision>
  <dcterms:created xsi:type="dcterms:W3CDTF">2011-06-02T10:21:31Z</dcterms:created>
  <dcterms:modified xsi:type="dcterms:W3CDTF">2024-09-11T15:20:57Z</dcterms:modified>
</cp:coreProperties>
</file>