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79" r:id="rId2"/>
  </p:sldMasterIdLst>
  <p:notesMasterIdLst>
    <p:notesMasterId r:id="rId15"/>
  </p:notesMasterIdLst>
  <p:sldIdLst>
    <p:sldId id="256" r:id="rId3"/>
    <p:sldId id="258" r:id="rId4"/>
    <p:sldId id="275" r:id="rId5"/>
    <p:sldId id="273" r:id="rId6"/>
    <p:sldId id="276" r:id="rId7"/>
    <p:sldId id="272" r:id="rId8"/>
    <p:sldId id="260" r:id="rId9"/>
    <p:sldId id="261" r:id="rId10"/>
    <p:sldId id="267" r:id="rId11"/>
    <p:sldId id="268" r:id="rId12"/>
    <p:sldId id="264"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AC9980-8F76-4E86-82FE-E21BF645E43C}" v="3" dt="2024-07-22T11:43:35.1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8" d="100"/>
          <a:sy n="88" d="100"/>
        </p:scale>
        <p:origin x="217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229A27-AAD3-4A8B-8EB1-C2EC3EF2CDE5}" type="datetimeFigureOut">
              <a:rPr lang="en-US" smtClean="0"/>
              <a:pPr/>
              <a:t>7/22/2024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00D13C-BC27-4E76-B053-11062878866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10m deep peat will have taken 9000 years to form</a:t>
            </a:r>
          </a:p>
        </p:txBody>
      </p:sp>
      <p:sp>
        <p:nvSpPr>
          <p:cNvPr id="4" name="Slide Number Placeholder 3"/>
          <p:cNvSpPr>
            <a:spLocks noGrp="1"/>
          </p:cNvSpPr>
          <p:nvPr>
            <p:ph type="sldNum" sz="quarter" idx="10"/>
          </p:nvPr>
        </p:nvSpPr>
        <p:spPr/>
        <p:txBody>
          <a:bodyPr/>
          <a:lstStyle/>
          <a:p>
            <a:fld id="{0F00D13C-BC27-4E76-B053-110628788663}" type="slidenum">
              <a:rPr lang="en-US" smtClean="0"/>
              <a:pPr/>
              <a:t>5</a:t>
            </a:fld>
            <a:endParaRPr lang="en-US"/>
          </a:p>
        </p:txBody>
      </p:sp>
    </p:spTree>
    <p:extLst>
      <p:ext uri="{BB962C8B-B14F-4D97-AF65-F5344CB8AC3E}">
        <p14:creationId xmlns:p14="http://schemas.microsoft.com/office/powerpoint/2010/main" val="2325276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https://bogology.org/2013/09/27/sphagnum-moss-bog-plant-extraordinaire/</a:t>
            </a:r>
          </a:p>
          <a:p>
            <a:r>
              <a:rPr lang="en-GB" dirty="0"/>
              <a:t>“</a:t>
            </a:r>
            <a:r>
              <a:rPr lang="en-GB" i="1" dirty="0"/>
              <a:t>Sphagnum</a:t>
            </a:r>
            <a:r>
              <a:rPr lang="en-GB" dirty="0"/>
              <a:t> has a very interesting physiology – not only can it hold around 20 times its own weight in water, effectively acting as a sponge, but it actively engineers an environment in which it flourishes whilst making conditions difficult for other plants to outcompete it.  Clever, eh?!  It does this through a process called cation exchange – by taking up nutrients such as potassium and magnesium and giving up hydrogen ions in exchange – a process that effectively acidifies the </a:t>
            </a:r>
            <a:r>
              <a:rPr lang="en-GB"/>
              <a:t>ecosystem.”</a:t>
            </a:r>
          </a:p>
        </p:txBody>
      </p:sp>
      <p:sp>
        <p:nvSpPr>
          <p:cNvPr id="4" name="Slide Number Placeholder 3"/>
          <p:cNvSpPr>
            <a:spLocks noGrp="1"/>
          </p:cNvSpPr>
          <p:nvPr>
            <p:ph type="sldNum" sz="quarter" idx="10"/>
          </p:nvPr>
        </p:nvSpPr>
        <p:spPr/>
        <p:txBody>
          <a:bodyPr/>
          <a:lstStyle/>
          <a:p>
            <a:fld id="{0F00D13C-BC27-4E76-B053-110628788663}" type="slidenum">
              <a:rPr lang="en-US" smtClean="0"/>
              <a:pPr/>
              <a:t>6</a:t>
            </a:fld>
            <a:endParaRPr lang="en-US"/>
          </a:p>
        </p:txBody>
      </p:sp>
    </p:spTree>
    <p:extLst>
      <p:ext uri="{BB962C8B-B14F-4D97-AF65-F5344CB8AC3E}">
        <p14:creationId xmlns:p14="http://schemas.microsoft.com/office/powerpoint/2010/main" val="567304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54004" y="6435129"/>
            <a:ext cx="6154705" cy="225648"/>
          </a:xfrm>
        </p:spPr>
        <p:txBody>
          <a:bodyPr/>
          <a:lstStyle/>
          <a:p>
            <a:endParaRPr lang="en-US" dirty="0"/>
          </a:p>
        </p:txBody>
      </p:sp>
      <p:sp>
        <p:nvSpPr>
          <p:cNvPr id="6" name="Slide Number Placeholder 5"/>
          <p:cNvSpPr>
            <a:spLocks noGrp="1"/>
          </p:cNvSpPr>
          <p:nvPr>
            <p:ph type="sldNum" sz="quarter" idx="12"/>
          </p:nvPr>
        </p:nvSpPr>
        <p:spPr/>
        <p:txBody>
          <a:bodyPr/>
          <a:lstStyle/>
          <a:p>
            <a:fld id="{77646529-E294-E542-99A2-AEA05BE5B6FA}" type="slidenum">
              <a:rPr lang="en-US" smtClean="0"/>
              <a:t>‹#›</a:t>
            </a:fld>
            <a:endParaRPr lang="en-US"/>
          </a:p>
        </p:txBody>
      </p:sp>
    </p:spTree>
    <p:extLst>
      <p:ext uri="{BB962C8B-B14F-4D97-AF65-F5344CB8AC3E}">
        <p14:creationId xmlns:p14="http://schemas.microsoft.com/office/powerpoint/2010/main" val="390008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54005" y="847675"/>
            <a:ext cx="8104218" cy="654554"/>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554004" y="1825625"/>
            <a:ext cx="38862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765609" y="1825625"/>
            <a:ext cx="3886200" cy="4351338"/>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Footer Placeholder 5"/>
          <p:cNvSpPr>
            <a:spLocks noGrp="1"/>
          </p:cNvSpPr>
          <p:nvPr>
            <p:ph type="ftr" sz="quarter" idx="11"/>
          </p:nvPr>
        </p:nvSpPr>
        <p:spPr>
          <a:xfrm>
            <a:off x="554004" y="6435129"/>
            <a:ext cx="6154705" cy="270472"/>
          </a:xfrm>
        </p:spPr>
        <p:txBody>
          <a:bodyPr/>
          <a:lstStyle/>
          <a:p>
            <a:endParaRPr lang="en-US"/>
          </a:p>
        </p:txBody>
      </p:sp>
      <p:sp>
        <p:nvSpPr>
          <p:cNvPr id="7" name="Slide Number Placeholder 6"/>
          <p:cNvSpPr>
            <a:spLocks noGrp="1"/>
          </p:cNvSpPr>
          <p:nvPr>
            <p:ph type="sldNum" sz="quarter" idx="12"/>
          </p:nvPr>
        </p:nvSpPr>
        <p:spPr/>
        <p:txBody>
          <a:bodyPr/>
          <a:lstStyle/>
          <a:p>
            <a:fld id="{96AEC5B4-D7C9-FC40-9E5E-9066BC84EA48}" type="slidenum">
              <a:rPr lang="en-US" smtClean="0"/>
              <a:pPr/>
              <a:t>‹#›</a:t>
            </a:fld>
            <a:endParaRPr lang="en-US"/>
          </a:p>
        </p:txBody>
      </p:sp>
    </p:spTree>
    <p:extLst>
      <p:ext uri="{BB962C8B-B14F-4D97-AF65-F5344CB8AC3E}">
        <p14:creationId xmlns:p14="http://schemas.microsoft.com/office/powerpoint/2010/main" val="297709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54005" y="847675"/>
            <a:ext cx="8104218" cy="654554"/>
          </a:xfrm>
          <a:prstGeom prst="rect">
            <a:avLst/>
          </a:prstGeom>
        </p:spPr>
        <p:txBody>
          <a:bodyPr/>
          <a:lstStyle/>
          <a:p>
            <a:r>
              <a:rPr lang="en-GB"/>
              <a:t>Click to edit Master title style</a:t>
            </a:r>
            <a:endParaRPr lang="en-US" dirty="0"/>
          </a:p>
        </p:txBody>
      </p:sp>
      <p:sp>
        <p:nvSpPr>
          <p:cNvPr id="4" name="Footer Placeholder 3"/>
          <p:cNvSpPr>
            <a:spLocks noGrp="1"/>
          </p:cNvSpPr>
          <p:nvPr>
            <p:ph type="ftr" sz="quarter" idx="11"/>
          </p:nvPr>
        </p:nvSpPr>
        <p:spPr>
          <a:xfrm>
            <a:off x="554004" y="6435128"/>
            <a:ext cx="6154705" cy="234613"/>
          </a:xfrm>
        </p:spPr>
        <p:txBody>
          <a:bodyPr/>
          <a:lstStyle/>
          <a:p>
            <a:endParaRPr lang="en-US"/>
          </a:p>
        </p:txBody>
      </p:sp>
      <p:sp>
        <p:nvSpPr>
          <p:cNvPr id="5" name="Slide Number Placeholder 4"/>
          <p:cNvSpPr>
            <a:spLocks noGrp="1"/>
          </p:cNvSpPr>
          <p:nvPr>
            <p:ph type="sldNum" sz="quarter" idx="12"/>
          </p:nvPr>
        </p:nvSpPr>
        <p:spPr/>
        <p:txBody>
          <a:bodyPr/>
          <a:lstStyle/>
          <a:p>
            <a:fld id="{96AEC5B4-D7C9-FC40-9E5E-9066BC84EA48}" type="slidenum">
              <a:rPr lang="en-US" smtClean="0"/>
              <a:pPr/>
              <a:t>‹#›</a:t>
            </a:fld>
            <a:endParaRPr lang="en-US"/>
          </a:p>
        </p:txBody>
      </p:sp>
    </p:spTree>
    <p:extLst>
      <p:ext uri="{BB962C8B-B14F-4D97-AF65-F5344CB8AC3E}">
        <p14:creationId xmlns:p14="http://schemas.microsoft.com/office/powerpoint/2010/main" val="382740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9555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DD20FB-E8DA-9B44-8AC0-4BB5F7E5450D}" type="datetimeFigureOut">
              <a:rPr lang="en-US" smtClean="0"/>
              <a:pPr/>
              <a:t>7/22/2024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6AEC5B4-D7C9-FC40-9E5E-9066BC84EA48}" type="slidenum">
              <a:rPr lang="en-US" smtClean="0"/>
              <a:pPr/>
              <a:t>‹#›</a:t>
            </a:fld>
            <a:endParaRPr lang="en-US"/>
          </a:p>
        </p:txBody>
      </p:sp>
    </p:spTree>
    <p:extLst>
      <p:ext uri="{BB962C8B-B14F-4D97-AF65-F5344CB8AC3E}">
        <p14:creationId xmlns:p14="http://schemas.microsoft.com/office/powerpoint/2010/main" val="2208503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DD20FB-E8DA-9B44-8AC0-4BB5F7E5450D}" type="datetimeFigureOut">
              <a:rPr lang="en-US" smtClean="0"/>
              <a:pPr/>
              <a:t>7/22/2024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6AEC5B4-D7C9-FC40-9E5E-9066BC84EA48}" type="slidenum">
              <a:rPr lang="en-US" smtClean="0"/>
              <a:pPr/>
              <a:t>‹#›</a:t>
            </a:fld>
            <a:endParaRPr lang="en-US"/>
          </a:p>
        </p:txBody>
      </p:sp>
    </p:spTree>
    <p:extLst>
      <p:ext uri="{BB962C8B-B14F-4D97-AF65-F5344CB8AC3E}">
        <p14:creationId xmlns:p14="http://schemas.microsoft.com/office/powerpoint/2010/main" val="362851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9863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14B4E3D-6D67-7B49-8493-827450BCF87E}"/>
              </a:ext>
            </a:extLst>
          </p:cNvPr>
          <p:cNvPicPr>
            <a:picLocks noChangeAspect="1"/>
          </p:cNvPicPr>
          <p:nvPr/>
        </p:nvPicPr>
        <p:blipFill>
          <a:blip r:embed="rId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54004" y="6435128"/>
            <a:ext cx="6154705" cy="365125"/>
          </a:xfrm>
          <a:prstGeom prst="rect">
            <a:avLst/>
          </a:prstGeom>
        </p:spPr>
        <p:txBody>
          <a:bodyPr vert="horz" lIns="0" tIns="0" rIns="0" bIns="0" rtlCol="0" anchor="t" anchorCtr="0"/>
          <a:lstStyle>
            <a:lvl1pPr algn="l">
              <a:defRPr sz="1200">
                <a:solidFill>
                  <a:schemeClr val="bg1"/>
                </a:solidFill>
              </a:defRPr>
            </a:lvl1pPr>
          </a:lstStyle>
          <a:p>
            <a:r>
              <a:rPr lang="en-US" dirty="0"/>
              <a:t>Footer</a:t>
            </a:r>
          </a:p>
        </p:txBody>
      </p:sp>
      <p:sp>
        <p:nvSpPr>
          <p:cNvPr id="6" name="Slide Number Placeholder 5"/>
          <p:cNvSpPr>
            <a:spLocks noGrp="1"/>
          </p:cNvSpPr>
          <p:nvPr>
            <p:ph type="sldNum" sz="quarter" idx="4"/>
          </p:nvPr>
        </p:nvSpPr>
        <p:spPr>
          <a:xfrm>
            <a:off x="7501811" y="6435128"/>
            <a:ext cx="1156413" cy="365125"/>
          </a:xfrm>
          <a:prstGeom prst="rect">
            <a:avLst/>
          </a:prstGeom>
        </p:spPr>
        <p:txBody>
          <a:bodyPr vert="horz" lIns="0" tIns="0" rIns="0" bIns="0" rtlCol="0" anchor="t" anchorCtr="0"/>
          <a:lstStyle>
            <a:lvl1pPr algn="r">
              <a:defRPr sz="1200">
                <a:solidFill>
                  <a:schemeClr val="tx1">
                    <a:tint val="75000"/>
                  </a:schemeClr>
                </a:solidFill>
              </a:defRPr>
            </a:lvl1pPr>
          </a:lstStyle>
          <a:p>
            <a:fld id="{77646529-E294-E542-99A2-AEA05BE5B6FA}" type="slidenum">
              <a:rPr lang="en-US" smtClean="0"/>
              <a:t>‹#›</a:t>
            </a:fld>
            <a:endParaRPr lang="en-US" dirty="0"/>
          </a:p>
        </p:txBody>
      </p:sp>
    </p:spTree>
    <p:extLst>
      <p:ext uri="{BB962C8B-B14F-4D97-AF65-F5344CB8AC3E}">
        <p14:creationId xmlns:p14="http://schemas.microsoft.com/office/powerpoint/2010/main" val="8336740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3038979"/>
      </p:ext>
    </p:extLst>
  </p:cSld>
  <p:clrMap bg1="lt1" tx1="dk1" bg2="lt2" tx2="dk2" accent1="accent1" accent2="accent2" accent3="accent3" accent4="accent4" accent5="accent5" accent6="accent6" hlink="hlink" folHlink="folHlink"/>
  <p:sldLayoutIdLst>
    <p:sldLayoutId id="214748368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hyperlink" Target="http://www.wildlifetrusts.org/species/sphagnum-moss"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www.wildlifetrusts.org/species/sphagnum-moss" TargetMode="External"/><Relationship Id="rId2" Type="http://schemas.openxmlformats.org/officeDocument/2006/relationships/hyperlink" Target="http://www.snh.gov.uk/about-scotlands-nature/habitats-and-ecosystems/mountains-heaths-and-bogs/peat-bogs/" TargetMode="External"/><Relationship Id="rId1" Type="http://schemas.openxmlformats.org/officeDocument/2006/relationships/slideLayout" Target="../slideLayouts/slideLayout4.xml"/><Relationship Id="rId6" Type="http://schemas.openxmlformats.org/officeDocument/2006/relationships/hyperlink" Target="https://bogology.org/2013/09/27/sphagnum-moss-bog-plant-extraordinaire/" TargetMode="External"/><Relationship Id="rId5" Type="http://schemas.openxmlformats.org/officeDocument/2006/relationships/hyperlink" Target="http://www.moorsforthefuture.org.uk/factsheets" TargetMode="External"/><Relationship Id="rId4" Type="http://schemas.openxmlformats.org/officeDocument/2006/relationships/hyperlink" Target="http://www.moorsforthefuture.org.uk/news/innovative-reintroduction-sphagnum-mosses-vital-restoration-upland-peatbog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www.snh.gov.uk/about-scotlands-nature/habitats-and-ecosystems/mountains-heaths-and-bogs/peat-bogs/"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16213"/>
            <a:ext cx="7772400" cy="1470025"/>
          </a:xfrm>
        </p:spPr>
        <p:txBody>
          <a:bodyPr/>
          <a:lstStyle/>
          <a:p>
            <a:r>
              <a:rPr lang="en-US" b="1" dirty="0">
                <a:latin typeface="Comic Sans MS" panose="030F0702030302020204" pitchFamily="66" charset="0"/>
              </a:rPr>
              <a:t>Let’s Talk - Bogs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3837" y="884532"/>
            <a:ext cx="7695027" cy="3970318"/>
          </a:xfrm>
          <a:prstGeom prst="rect">
            <a:avLst/>
          </a:prstGeom>
        </p:spPr>
        <p:txBody>
          <a:bodyPr wrap="square">
            <a:spAutoFit/>
          </a:bodyPr>
          <a:lstStyle/>
          <a:p>
            <a:r>
              <a:rPr lang="en-GB" b="1" dirty="0"/>
              <a:t>About</a:t>
            </a:r>
          </a:p>
          <a:p>
            <a:r>
              <a:rPr lang="en-GB" dirty="0"/>
              <a:t>Sphagnum mosses are the amazingly multi-coloured living carpets of moss found in wet places like peat bogs, marshland, heath and moorland. When seen up close, they are very beautiful, but they also play a very important role in the creation of peat bogs: they hold water in their spongy forms long after the surrounding soil has dried out. In this way, they provide essential nutrients to the soil and help to prevent the decay of dead plant material which gets compressed over hundreds of years to form peat.</a:t>
            </a:r>
          </a:p>
          <a:p>
            <a:r>
              <a:rPr lang="en-GB" b="1" dirty="0"/>
              <a:t>How to identify</a:t>
            </a:r>
          </a:p>
          <a:p>
            <a:r>
              <a:rPr lang="en-GB" dirty="0"/>
              <a:t>There are at least ten species of Sphagnum moss in the UK, some of which are very difficult to tell apart. These species range in colour from red and pink, to orange and green. Sphagnum moss plants are very small, but they grow together in close proximity forming spongy carpets; 'hummocks' are even created when the mosses grow together to form large mounds up to a metre high</a:t>
            </a:r>
            <a:endParaRPr lang="en-GB" dirty="0">
              <a:effectLst/>
            </a:endParaRPr>
          </a:p>
        </p:txBody>
      </p:sp>
      <p:sp>
        <p:nvSpPr>
          <p:cNvPr id="3" name="Rectangle 2"/>
          <p:cNvSpPr/>
          <p:nvPr/>
        </p:nvSpPr>
        <p:spPr>
          <a:xfrm>
            <a:off x="1389456" y="5327137"/>
            <a:ext cx="5458655" cy="646331"/>
          </a:xfrm>
          <a:prstGeom prst="rect">
            <a:avLst/>
          </a:prstGeom>
        </p:spPr>
        <p:txBody>
          <a:bodyPr wrap="square">
            <a:spAutoFit/>
          </a:bodyPr>
          <a:lstStyle/>
          <a:p>
            <a:r>
              <a:rPr lang="en-GB" dirty="0">
                <a:hlinkClick r:id="rId2"/>
              </a:rPr>
              <a:t>http://www.wildlifetrusts.org/species/sphagnum-moss</a:t>
            </a:r>
            <a:endParaRPr lang="en-GB" dirty="0"/>
          </a:p>
          <a:p>
            <a:endParaRPr lang="en-GB" dirty="0"/>
          </a:p>
        </p:txBody>
      </p:sp>
    </p:spTree>
    <p:extLst>
      <p:ext uri="{BB962C8B-B14F-4D97-AF65-F5344CB8AC3E}">
        <p14:creationId xmlns:p14="http://schemas.microsoft.com/office/powerpoint/2010/main" val="2537031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57200" y="597762"/>
            <a:ext cx="8229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altLang="en-US" dirty="0">
                <a:latin typeface="Comic Sans MS" panose="030F0702030302020204" pitchFamily="66" charset="0"/>
              </a:rPr>
              <a:t>Let’s Talk - bogs</a:t>
            </a:r>
            <a:endParaRPr lang="en-GB" altLang="en-US" dirty="0"/>
          </a:p>
        </p:txBody>
      </p:sp>
      <p:sp>
        <p:nvSpPr>
          <p:cNvPr id="3" name="Content Placeholder 2"/>
          <p:cNvSpPr txBox="1">
            <a:spLocks/>
          </p:cNvSpPr>
          <p:nvPr/>
        </p:nvSpPr>
        <p:spPr bwMode="auto">
          <a:xfrm>
            <a:off x="457200" y="1735465"/>
            <a:ext cx="8496300" cy="234733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ltLang="en-US" sz="1800" dirty="0">
                <a:latin typeface="Comic Sans MS" panose="030F0702030302020204" pitchFamily="66" charset="0"/>
              </a:rPr>
              <a:t>You have 10 statements relating to your picture.</a:t>
            </a:r>
          </a:p>
          <a:p>
            <a:r>
              <a:rPr lang="en-GB" altLang="en-US" sz="1800" dirty="0">
                <a:latin typeface="Comic Sans MS" panose="030F0702030302020204" pitchFamily="66" charset="0"/>
              </a:rPr>
              <a:t>Award an importance mark to the statements. 5 is the highest mark meaning “very important.”</a:t>
            </a:r>
          </a:p>
          <a:p>
            <a:r>
              <a:rPr lang="en-GB" altLang="en-US" sz="1800" dirty="0">
                <a:latin typeface="Comic Sans MS" panose="030F0702030302020204" pitchFamily="66" charset="0"/>
              </a:rPr>
              <a:t>You only have 35 points to give out.</a:t>
            </a:r>
          </a:p>
          <a:p>
            <a:r>
              <a:rPr lang="en-GB" altLang="en-US" sz="1800" dirty="0">
                <a:latin typeface="Comic Sans MS" panose="030F0702030302020204" pitchFamily="66" charset="0"/>
              </a:rPr>
              <a:t>Write the points on the statements and arrange in order of importance.</a:t>
            </a:r>
          </a:p>
          <a:p>
            <a:r>
              <a:rPr lang="en-GB" altLang="en-US" sz="1800" dirty="0">
                <a:latin typeface="Comic Sans MS" panose="030F0702030302020204" pitchFamily="66" charset="0"/>
              </a:rPr>
              <a:t>Compare your “result” with the other groups.</a:t>
            </a:r>
          </a:p>
          <a:p>
            <a:pPr>
              <a:buFont typeface="Arial" panose="020B0604020202020204" pitchFamily="34" charset="0"/>
              <a:buNone/>
            </a:pPr>
            <a:endParaRPr lang="en-GB" altLang="en-US" dirty="0"/>
          </a:p>
        </p:txBody>
      </p:sp>
      <p:sp>
        <p:nvSpPr>
          <p:cNvPr id="4" name="TextBox 3">
            <a:extLst>
              <a:ext uri="{FF2B5EF4-FFF2-40B4-BE49-F238E27FC236}">
                <a16:creationId xmlns:a16="http://schemas.microsoft.com/office/drawing/2014/main" id="{6F7F0AC8-39A4-413D-8EF5-E9938FA377DE}"/>
              </a:ext>
            </a:extLst>
          </p:cNvPr>
          <p:cNvSpPr txBox="1"/>
          <p:nvPr/>
        </p:nvSpPr>
        <p:spPr>
          <a:xfrm>
            <a:off x="451565" y="4337877"/>
            <a:ext cx="8040030" cy="1200329"/>
          </a:xfrm>
          <a:prstGeom prst="rect">
            <a:avLst/>
          </a:prstGeom>
          <a:noFill/>
        </p:spPr>
        <p:txBody>
          <a:bodyPr wrap="square" rtlCol="0">
            <a:spAutoFit/>
          </a:bodyPr>
          <a:lstStyle/>
          <a:p>
            <a:r>
              <a:rPr lang="en-GB" dirty="0">
                <a:latin typeface="Comic Sans MS" panose="030F0702030302020204" pitchFamily="66" charset="0"/>
              </a:rPr>
              <a:t>Another option:</a:t>
            </a:r>
          </a:p>
          <a:p>
            <a:pPr marL="285750" indent="-285750">
              <a:buFont typeface="Arial" panose="020B0604020202020204" pitchFamily="34" charset="0"/>
              <a:buChar char="•"/>
            </a:pPr>
            <a:r>
              <a:rPr lang="en-GB" dirty="0">
                <a:latin typeface="Comic Sans MS" panose="030F0702030302020204" pitchFamily="66" charset="0"/>
              </a:rPr>
              <a:t>Diamond 9 (but you have 10 statements) </a:t>
            </a:r>
          </a:p>
          <a:p>
            <a:pPr marL="285750" indent="-285750">
              <a:buFont typeface="Arial" panose="020B0604020202020204" pitchFamily="34" charset="0"/>
              <a:buChar char="•"/>
            </a:pPr>
            <a:r>
              <a:rPr lang="en-GB" dirty="0">
                <a:latin typeface="Comic Sans MS" panose="030F0702030302020204" pitchFamily="66" charset="0"/>
              </a:rPr>
              <a:t>Arrange in order of importance</a:t>
            </a:r>
          </a:p>
          <a:p>
            <a:endParaRPr lang="en-GB" dirty="0"/>
          </a:p>
        </p:txBody>
      </p:sp>
      <p:grpSp>
        <p:nvGrpSpPr>
          <p:cNvPr id="16" name="Group 15">
            <a:extLst>
              <a:ext uri="{FF2B5EF4-FFF2-40B4-BE49-F238E27FC236}">
                <a16:creationId xmlns:a16="http://schemas.microsoft.com/office/drawing/2014/main" id="{1A9CC199-4223-40D3-B3BD-D400CEA57EF4}"/>
              </a:ext>
            </a:extLst>
          </p:cNvPr>
          <p:cNvGrpSpPr/>
          <p:nvPr/>
        </p:nvGrpSpPr>
        <p:grpSpPr>
          <a:xfrm>
            <a:off x="5647418" y="4103837"/>
            <a:ext cx="2394162" cy="2022325"/>
            <a:chOff x="5647418" y="4103837"/>
            <a:chExt cx="2394162" cy="2022325"/>
          </a:xfrm>
        </p:grpSpPr>
        <p:sp>
          <p:nvSpPr>
            <p:cNvPr id="6" name="Rectangle 5">
              <a:extLst>
                <a:ext uri="{FF2B5EF4-FFF2-40B4-BE49-F238E27FC236}">
                  <a16:creationId xmlns:a16="http://schemas.microsoft.com/office/drawing/2014/main" id="{1F2A7CB1-317D-4989-954D-7A82516DC9F5}"/>
                </a:ext>
              </a:extLst>
            </p:cNvPr>
            <p:cNvSpPr/>
            <p:nvPr/>
          </p:nvSpPr>
          <p:spPr>
            <a:xfrm>
              <a:off x="6281770" y="4103837"/>
              <a:ext cx="843346" cy="3119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2E188CBC-809E-48FE-9791-F9892D39960D}"/>
                </a:ext>
              </a:extLst>
            </p:cNvPr>
            <p:cNvSpPr/>
            <p:nvPr/>
          </p:nvSpPr>
          <p:spPr>
            <a:xfrm>
              <a:off x="6703443" y="4536185"/>
              <a:ext cx="843346" cy="3119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8910377A-1688-4792-9AFC-547FD6F3BFF3}"/>
                </a:ext>
              </a:extLst>
            </p:cNvPr>
            <p:cNvSpPr/>
            <p:nvPr/>
          </p:nvSpPr>
          <p:spPr>
            <a:xfrm>
              <a:off x="5647418" y="4532784"/>
              <a:ext cx="843346" cy="3119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332224D9-0860-4BC7-B83E-E0019996D0F1}"/>
                </a:ext>
              </a:extLst>
            </p:cNvPr>
            <p:cNvSpPr/>
            <p:nvPr/>
          </p:nvSpPr>
          <p:spPr>
            <a:xfrm rot="10800000">
              <a:off x="6281771" y="5814184"/>
              <a:ext cx="843346" cy="3119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62D45BC2-6A13-4803-9541-589856AB2068}"/>
                </a:ext>
              </a:extLst>
            </p:cNvPr>
            <p:cNvSpPr/>
            <p:nvPr/>
          </p:nvSpPr>
          <p:spPr>
            <a:xfrm rot="10800000">
              <a:off x="5709763" y="5420820"/>
              <a:ext cx="843346" cy="3119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4D8EE081-1FCD-49DA-ABE5-9CEE369CD9BC}"/>
                </a:ext>
              </a:extLst>
            </p:cNvPr>
            <p:cNvSpPr/>
            <p:nvPr/>
          </p:nvSpPr>
          <p:spPr>
            <a:xfrm rot="10800000">
              <a:off x="6703444" y="5411495"/>
              <a:ext cx="843346" cy="3119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2D521CDA-CFCC-41FF-B352-459BCF4E7FA7}"/>
                </a:ext>
              </a:extLst>
            </p:cNvPr>
            <p:cNvSpPr/>
            <p:nvPr/>
          </p:nvSpPr>
          <p:spPr>
            <a:xfrm>
              <a:off x="6182619" y="4979979"/>
              <a:ext cx="843346" cy="3119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2B0DAC05-C314-49E1-8AAD-048DFAED76F5}"/>
                </a:ext>
              </a:extLst>
            </p:cNvPr>
            <p:cNvSpPr/>
            <p:nvPr/>
          </p:nvSpPr>
          <p:spPr>
            <a:xfrm>
              <a:off x="7198234" y="4973623"/>
              <a:ext cx="843346" cy="3119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12" name="Rectangle 11">
            <a:extLst>
              <a:ext uri="{FF2B5EF4-FFF2-40B4-BE49-F238E27FC236}">
                <a16:creationId xmlns:a16="http://schemas.microsoft.com/office/drawing/2014/main" id="{08FFD0AA-D7A6-4227-AD9F-557CDABF03BF}"/>
              </a:ext>
            </a:extLst>
          </p:cNvPr>
          <p:cNvSpPr/>
          <p:nvPr/>
        </p:nvSpPr>
        <p:spPr>
          <a:xfrm>
            <a:off x="5181755" y="4976587"/>
            <a:ext cx="843346" cy="31197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6391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29282" y="923264"/>
            <a:ext cx="6166339" cy="5478423"/>
          </a:xfrm>
          <a:prstGeom prst="rect">
            <a:avLst/>
          </a:prstGeom>
          <a:noFill/>
        </p:spPr>
        <p:txBody>
          <a:bodyPr wrap="square" rtlCol="0">
            <a:spAutoFit/>
          </a:bodyPr>
          <a:lstStyle/>
          <a:p>
            <a:r>
              <a:rPr lang="en-GB" sz="4400" dirty="0">
                <a:latin typeface="Comic Sans MS" panose="030F0702030302020204" pitchFamily="66" charset="0"/>
              </a:rPr>
              <a:t>Additional information</a:t>
            </a:r>
          </a:p>
          <a:p>
            <a:endParaRPr lang="en-GB" dirty="0">
              <a:latin typeface="Comic Sans MS" panose="030F0702030302020204" pitchFamily="66" charset="0"/>
            </a:endParaRPr>
          </a:p>
          <a:p>
            <a:r>
              <a:rPr lang="en-GB" strike="sngStrike" dirty="0">
                <a:latin typeface="Comic Sans MS" panose="030F0702030302020204" pitchFamily="66" charset="0"/>
                <a:hlinkClick r:id="rId2"/>
              </a:rPr>
              <a:t>http://www.snh.gov.uk/about-scotlands-nature/habitats-and-ecosystems/mountains-heaths-and-bogs/peat-bogs/</a:t>
            </a:r>
            <a:r>
              <a:rPr lang="en-GB" strike="sngStrike" dirty="0">
                <a:latin typeface="Comic Sans MS" panose="030F0702030302020204" pitchFamily="66" charset="0"/>
              </a:rPr>
              <a:t> </a:t>
            </a:r>
          </a:p>
          <a:p>
            <a:endParaRPr lang="en-GB" dirty="0">
              <a:latin typeface="Comic Sans MS" panose="030F0702030302020204" pitchFamily="66" charset="0"/>
            </a:endParaRPr>
          </a:p>
          <a:p>
            <a:r>
              <a:rPr lang="en-GB" dirty="0">
                <a:latin typeface="Comic Sans MS" panose="030F0702030302020204" pitchFamily="66" charset="0"/>
                <a:hlinkClick r:id="rId3"/>
              </a:rPr>
              <a:t>http://www.wildlifetrusts.org/species/sphagnum-moss</a:t>
            </a:r>
            <a:endParaRPr lang="en-GB" dirty="0">
              <a:latin typeface="Comic Sans MS" panose="030F0702030302020204" pitchFamily="66" charset="0"/>
            </a:endParaRPr>
          </a:p>
          <a:p>
            <a:endParaRPr lang="en-GB" dirty="0">
              <a:latin typeface="Comic Sans MS" panose="030F0702030302020204" pitchFamily="66" charset="0"/>
            </a:endParaRPr>
          </a:p>
          <a:p>
            <a:r>
              <a:rPr lang="en-GB" strike="sngStrike" dirty="0">
                <a:latin typeface="Comic Sans MS" panose="030F0702030302020204" pitchFamily="66" charset="0"/>
                <a:hlinkClick r:id="rId4"/>
              </a:rPr>
              <a:t>http://www.moorsforthefuture.org.uk/news/innovative-reintroduction-sphagnum-mosses-vital-restoration-upland-peatbogs</a:t>
            </a:r>
            <a:r>
              <a:rPr lang="en-GB" strike="sngStrike" dirty="0">
                <a:latin typeface="Comic Sans MS" panose="030F0702030302020204" pitchFamily="66" charset="0"/>
              </a:rPr>
              <a:t>   </a:t>
            </a:r>
          </a:p>
          <a:p>
            <a:endParaRPr lang="en-GB" dirty="0">
              <a:latin typeface="Comic Sans MS" panose="030F0702030302020204" pitchFamily="66" charset="0"/>
            </a:endParaRPr>
          </a:p>
          <a:p>
            <a:r>
              <a:rPr lang="en-GB" dirty="0">
                <a:latin typeface="Comic Sans MS" panose="030F0702030302020204" pitchFamily="66" charset="0"/>
                <a:hlinkClick r:id="rId5"/>
              </a:rPr>
              <a:t>http://www.moorsforthefuture.org.uk/factsheets</a:t>
            </a:r>
            <a:r>
              <a:rPr lang="en-GB" dirty="0">
                <a:latin typeface="Comic Sans MS" panose="030F0702030302020204" pitchFamily="66" charset="0"/>
              </a:rPr>
              <a:t> </a:t>
            </a:r>
          </a:p>
          <a:p>
            <a:endParaRPr lang="en-GB" dirty="0">
              <a:latin typeface="Comic Sans MS" panose="030F0702030302020204" pitchFamily="66" charset="0"/>
            </a:endParaRPr>
          </a:p>
          <a:p>
            <a:r>
              <a:rPr lang="en-GB" u="sng" dirty="0">
                <a:latin typeface="Comic Sans MS" panose="030F0702030302020204" pitchFamily="66" charset="0"/>
                <a:hlinkClick r:id="rId6"/>
              </a:rPr>
              <a:t>https://bogology.org/2013/09/27/sphagnum-moss-bog-plant-extraordinaire/</a:t>
            </a:r>
            <a:endParaRPr lang="en-GB" u="sng" dirty="0">
              <a:latin typeface="Comic Sans MS" panose="030F0702030302020204" pitchFamily="66" charset="0"/>
            </a:endParaRPr>
          </a:p>
          <a:p>
            <a:endParaRPr lang="en-GB" dirty="0">
              <a:latin typeface="Comic Sans MS" panose="030F0702030302020204" pitchFamily="66" charset="0"/>
            </a:endParaRPr>
          </a:p>
          <a:p>
            <a:endParaRPr lang="en-GB" dirty="0">
              <a:latin typeface="Comic Sans MS" panose="030F0702030302020204" pitchFamily="66" charset="0"/>
            </a:endParaRPr>
          </a:p>
        </p:txBody>
      </p:sp>
    </p:spTree>
    <p:extLst>
      <p:ext uri="{BB962C8B-B14F-4D97-AF65-F5344CB8AC3E}">
        <p14:creationId xmlns:p14="http://schemas.microsoft.com/office/powerpoint/2010/main" val="2302228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844" y="689548"/>
            <a:ext cx="8694295" cy="4832092"/>
          </a:xfrm>
          <a:prstGeom prst="rect">
            <a:avLst/>
          </a:prstGeom>
        </p:spPr>
        <p:txBody>
          <a:bodyPr wrap="square">
            <a:spAutoFit/>
          </a:bodyPr>
          <a:lstStyle/>
          <a:p>
            <a:r>
              <a:rPr lang="en-GB" sz="2800" b="1" dirty="0">
                <a:latin typeface="Comic Sans MS" pitchFamily="66" charset="0"/>
              </a:rPr>
              <a:t>Experiences and Outcomes</a:t>
            </a:r>
          </a:p>
          <a:p>
            <a:endParaRPr lang="en-GB" sz="2000" dirty="0">
              <a:latin typeface="Comic Sans MS" pitchFamily="66" charset="0"/>
            </a:endParaRPr>
          </a:p>
          <a:p>
            <a:r>
              <a:rPr lang="en-GB" sz="2000" dirty="0">
                <a:latin typeface="Comic Sans MS" pitchFamily="66" charset="0"/>
              </a:rPr>
              <a:t>I can explore examples of food chains and show an appreciation of how animals and plants depend on each other for food [SCN 1-02a]</a:t>
            </a:r>
          </a:p>
          <a:p>
            <a:endParaRPr lang="en-GB" sz="2000" dirty="0">
              <a:latin typeface="Comic Sans MS" pitchFamily="66" charset="0"/>
            </a:endParaRPr>
          </a:p>
          <a:p>
            <a:r>
              <a:rPr lang="en-GB" sz="2000" dirty="0">
                <a:solidFill>
                  <a:srgbClr val="000000"/>
                </a:solidFill>
                <a:latin typeface="Arial" panose="020B0604020202020204" pitchFamily="34" charset="0"/>
              </a:rPr>
              <a:t>I can use my knowledge of the interactions and energy flow between plants and animals in ecosystems, food chains and webs. I have contributed to the design or conservation of a wildlife area. SCN 2-02a 	</a:t>
            </a:r>
          </a:p>
          <a:p>
            <a:endParaRPr lang="en-GB" sz="2000" dirty="0">
              <a:latin typeface="Comic Sans MS" pitchFamily="66" charset="0"/>
            </a:endParaRPr>
          </a:p>
          <a:p>
            <a:r>
              <a:rPr lang="en-GB" sz="2000" dirty="0">
                <a:latin typeface="Comic Sans MS" pitchFamily="66" charset="0"/>
              </a:rPr>
              <a:t>Through carrying out practical activities and investigations, I can show how plants have benefitted society [SCN 2-02b]</a:t>
            </a:r>
          </a:p>
          <a:p>
            <a:endParaRPr lang="en-GB" sz="2000" dirty="0">
              <a:latin typeface="Comic Sans MS" pitchFamily="66" charset="0"/>
            </a:endParaRPr>
          </a:p>
          <a:p>
            <a:r>
              <a:rPr lang="en-GB" sz="2000" dirty="0">
                <a:latin typeface="Comic Sans MS" pitchFamily="66" charset="0"/>
              </a:rPr>
              <a:t>I can report and comment on current scientific news items to develop my knowledge and understanding of topical science.</a:t>
            </a:r>
          </a:p>
          <a:p>
            <a:r>
              <a:rPr lang="en-GB" sz="2000" dirty="0">
                <a:latin typeface="Comic Sans MS" pitchFamily="66" charset="0"/>
              </a:rPr>
              <a:t>SCN [2-20b]</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258328-CE4E-42E1-9B76-A7CC1C40865C}"/>
              </a:ext>
            </a:extLst>
          </p:cNvPr>
          <p:cNvSpPr>
            <a:spLocks noGrp="1"/>
          </p:cNvSpPr>
          <p:nvPr>
            <p:ph idx="1"/>
          </p:nvPr>
        </p:nvSpPr>
        <p:spPr>
          <a:xfrm>
            <a:off x="457200" y="875370"/>
            <a:ext cx="8229600" cy="4525963"/>
          </a:xfrm>
        </p:spPr>
        <p:txBody>
          <a:bodyPr/>
          <a:lstStyle/>
          <a:p>
            <a:pPr marL="0" indent="0">
              <a:buNone/>
            </a:pPr>
            <a:r>
              <a:rPr lang="en-GB" b="1" dirty="0">
                <a:latin typeface="Comic Sans MS" pitchFamily="66" charset="0"/>
              </a:rPr>
              <a:t>Experiences and Outcomes</a:t>
            </a:r>
          </a:p>
          <a:p>
            <a:endParaRPr lang="en-GB" b="1" dirty="0">
              <a:latin typeface="Comic Sans MS" pitchFamily="66" charset="0"/>
            </a:endParaRPr>
          </a:p>
          <a:p>
            <a:pPr marL="0" indent="0">
              <a:buNone/>
            </a:pPr>
            <a:r>
              <a:rPr lang="en-GB" b="1" dirty="0">
                <a:latin typeface="Comic Sans MS" pitchFamily="66" charset="0"/>
              </a:rPr>
              <a:t>Lit 1-02a, Lit 2-02a, Lit 1-09a, </a:t>
            </a:r>
          </a:p>
          <a:p>
            <a:pPr marL="0" indent="0">
              <a:buNone/>
            </a:pPr>
            <a:r>
              <a:rPr lang="en-GB" b="1" dirty="0">
                <a:latin typeface="Comic Sans MS" pitchFamily="66" charset="0"/>
              </a:rPr>
              <a:t>Lit 2-09a</a:t>
            </a:r>
          </a:p>
          <a:p>
            <a:endParaRPr lang="en-GB" b="1" dirty="0">
              <a:latin typeface="Comic Sans MS" pitchFamily="66" charset="0"/>
            </a:endParaRPr>
          </a:p>
          <a:p>
            <a:pPr marL="0" indent="0">
              <a:buNone/>
            </a:pPr>
            <a:r>
              <a:rPr lang="en-GB" b="1" dirty="0">
                <a:latin typeface="Comic Sans MS" pitchFamily="66" charset="0"/>
              </a:rPr>
              <a:t>MNU 1-03a, MNU 2-03a, MNU 2-11b,</a:t>
            </a:r>
          </a:p>
          <a:p>
            <a:endParaRPr lang="en-GB" dirty="0"/>
          </a:p>
        </p:txBody>
      </p:sp>
    </p:spTree>
    <p:extLst>
      <p:ext uri="{BB962C8B-B14F-4D97-AF65-F5344CB8AC3E}">
        <p14:creationId xmlns:p14="http://schemas.microsoft.com/office/powerpoint/2010/main" val="2630238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665" y="927981"/>
            <a:ext cx="8229600" cy="531120"/>
          </a:xfrm>
        </p:spPr>
        <p:txBody>
          <a:bodyPr/>
          <a:lstStyle/>
          <a:p>
            <a:pPr lvl="0" algn="l">
              <a:spcBef>
                <a:spcPts val="0"/>
              </a:spcBef>
            </a:pPr>
            <a:r>
              <a:rPr lang="en-GB" sz="2800" b="1" dirty="0">
                <a:solidFill>
                  <a:prstClr val="black"/>
                </a:solidFill>
                <a:latin typeface="Comic Sans MS" pitchFamily="66" charset="0"/>
                <a:ea typeface="+mn-ea"/>
                <a:cs typeface="+mn-cs"/>
              </a:rPr>
              <a:t>Principles and Practice</a:t>
            </a:r>
            <a:br>
              <a:rPr lang="en-GB" sz="2800" b="1" dirty="0">
                <a:solidFill>
                  <a:prstClr val="black"/>
                </a:solidFill>
                <a:latin typeface="Comic Sans MS" pitchFamily="66" charset="0"/>
                <a:ea typeface="+mn-ea"/>
                <a:cs typeface="+mn-cs"/>
              </a:rPr>
            </a:br>
            <a:endParaRPr lang="en-GB" dirty="0"/>
          </a:p>
        </p:txBody>
      </p:sp>
      <p:sp>
        <p:nvSpPr>
          <p:cNvPr id="3" name="Content Placeholder 2"/>
          <p:cNvSpPr>
            <a:spLocks noGrp="1"/>
          </p:cNvSpPr>
          <p:nvPr>
            <p:ph idx="1"/>
          </p:nvPr>
        </p:nvSpPr>
        <p:spPr>
          <a:xfrm>
            <a:off x="222739" y="1588522"/>
            <a:ext cx="8229600" cy="4341497"/>
          </a:xfrm>
        </p:spPr>
        <p:txBody>
          <a:bodyPr/>
          <a:lstStyle/>
          <a:p>
            <a:pPr lvl="0">
              <a:lnSpc>
                <a:spcPct val="115000"/>
              </a:lnSpc>
              <a:buFont typeface="Symbol" panose="05050102010706020507" pitchFamily="18" charset="2"/>
              <a:buChar char=""/>
              <a:tabLst>
                <a:tab pos="457200" algn="l"/>
              </a:tabLst>
            </a:pPr>
            <a:r>
              <a:rPr lang="en-GB" sz="2000" dirty="0">
                <a:latin typeface="Comic Sans MS" panose="030F0702030302020204" pitchFamily="66" charset="0"/>
                <a:ea typeface="Calibri" panose="020F0502020204030204" pitchFamily="34" charset="0"/>
                <a:cs typeface="Times New Roman" panose="02020603050405020304" pitchFamily="18" charset="0"/>
              </a:rPr>
              <a:t>develop a curiosity and understanding of their environment and their place in the living, material and physical world</a:t>
            </a:r>
          </a:p>
          <a:p>
            <a:pPr lvl="0">
              <a:lnSpc>
                <a:spcPct val="115000"/>
              </a:lnSpc>
              <a:buFont typeface="Symbol" panose="05050102010706020507" pitchFamily="18" charset="2"/>
              <a:buChar char=""/>
              <a:tabLst>
                <a:tab pos="457200" algn="l"/>
              </a:tabLst>
            </a:pPr>
            <a:r>
              <a:rPr lang="en-GB" sz="2000" dirty="0">
                <a:latin typeface="Arial" panose="020B0604020202020204" pitchFamily="34" charset="0"/>
                <a:ea typeface="Calibri" panose="020F0502020204030204" pitchFamily="34" charset="0"/>
                <a:cs typeface="Times New Roman" panose="02020603050405020304" pitchFamily="18" charset="0"/>
              </a:rPr>
              <a:t>develop skills of scientific inquiry and investigation using practical techniques</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buFont typeface="Symbol" panose="05050102010706020507" pitchFamily="18" charset="2"/>
              <a:buChar char=""/>
              <a:tabLst>
                <a:tab pos="457200" algn="l"/>
              </a:tabLst>
            </a:pPr>
            <a:r>
              <a:rPr lang="en-GB" sz="2000" dirty="0">
                <a:latin typeface="Arial" panose="020B0604020202020204" pitchFamily="34" charset="0"/>
                <a:ea typeface="Calibri" panose="020F0502020204030204" pitchFamily="34" charset="0"/>
              </a:rPr>
              <a:t>develop skills in the accurate use of scientific language, formulae and equations</a:t>
            </a:r>
          </a:p>
          <a:p>
            <a:pPr lvl="0"/>
            <a:r>
              <a:rPr lang="en-GB" sz="2000" dirty="0"/>
              <a:t>express opinions and make decisions on social, moral, ethical, economic and </a:t>
            </a:r>
            <a:r>
              <a:rPr lang="en-GB" sz="2000" dirty="0">
                <a:latin typeface="Comic Sans MS" panose="030F0702030302020204" pitchFamily="66" charset="0"/>
              </a:rPr>
              <a:t>environmental issues based upon sound understanding</a:t>
            </a:r>
          </a:p>
          <a:p>
            <a:pPr marL="0" lvl="0" indent="0">
              <a:lnSpc>
                <a:spcPct val="115000"/>
              </a:lnSpc>
              <a:buNone/>
              <a:tabLst>
                <a:tab pos="457200" algn="l"/>
              </a:tabLst>
            </a:pPr>
            <a:r>
              <a:rPr lang="en-GB" sz="2800" b="1" dirty="0">
                <a:solidFill>
                  <a:prstClr val="black"/>
                </a:solidFill>
                <a:latin typeface="Comic Sans MS" pitchFamily="66" charset="0"/>
                <a:ea typeface="+mj-ea"/>
                <a:cs typeface="+mj-cs"/>
              </a:rPr>
              <a:t>	Benchmarks</a:t>
            </a:r>
          </a:p>
          <a:p>
            <a:pPr lvl="0">
              <a:lnSpc>
                <a:spcPct val="115000"/>
              </a:lnSpc>
              <a:buFont typeface="Symbol" panose="05050102010706020507" pitchFamily="18" charset="2"/>
              <a:buChar char=""/>
              <a:tabLst>
                <a:tab pos="457200" algn="l"/>
              </a:tabLst>
            </a:pPr>
            <a:r>
              <a:rPr lang="en-GB" sz="2000" dirty="0">
                <a:solidFill>
                  <a:prstClr val="black"/>
                </a:solidFill>
                <a:latin typeface="Comic Sans MS" panose="030F0702030302020204" pitchFamily="66" charset="0"/>
                <a:ea typeface="Calibri" panose="020F0502020204030204" pitchFamily="34" charset="0"/>
                <a:cs typeface="Times New Roman" panose="02020603050405020304" pitchFamily="18" charset="0"/>
              </a:rPr>
              <a:t>Inquiry and investigative skills</a:t>
            </a:r>
          </a:p>
          <a:p>
            <a:pPr marL="0" lvl="0" indent="0">
              <a:lnSpc>
                <a:spcPct val="115000"/>
              </a:lnSpc>
              <a:buNone/>
              <a:tabLst>
                <a:tab pos="457200" algn="l"/>
              </a:tabLst>
            </a:pPr>
            <a:endParaRPr lang="en-GB" sz="2000" dirty="0">
              <a:latin typeface="Comic Sans MS" panose="030F0702030302020204" pitchFamily="66" charset="0"/>
              <a:ea typeface="Calibri" panose="020F0502020204030204" pitchFamily="34" charset="0"/>
              <a:cs typeface="Times New Roman" panose="02020603050405020304" pitchFamily="18" charset="0"/>
            </a:endParaRPr>
          </a:p>
          <a:p>
            <a:endParaRPr lang="en-GB" sz="2000" dirty="0">
              <a:latin typeface="Comic Sans MS" panose="030F0702030302020204" pitchFamily="66" charset="0"/>
            </a:endParaRPr>
          </a:p>
        </p:txBody>
      </p:sp>
    </p:spTree>
    <p:extLst>
      <p:ext uri="{BB962C8B-B14F-4D97-AF65-F5344CB8AC3E}">
        <p14:creationId xmlns:p14="http://schemas.microsoft.com/office/powerpoint/2010/main" val="4279150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11C5E-FC3A-4D24-A9D1-F59F2CB1D7A1}"/>
              </a:ext>
            </a:extLst>
          </p:cNvPr>
          <p:cNvSpPr>
            <a:spLocks noGrp="1"/>
          </p:cNvSpPr>
          <p:nvPr>
            <p:ph type="title"/>
          </p:nvPr>
        </p:nvSpPr>
        <p:spPr>
          <a:xfrm>
            <a:off x="457200" y="940621"/>
            <a:ext cx="8229600" cy="1143000"/>
          </a:xfrm>
        </p:spPr>
        <p:txBody>
          <a:bodyPr/>
          <a:lstStyle/>
          <a:p>
            <a:r>
              <a:rPr lang="en-GB" dirty="0">
                <a:latin typeface="Comic Sans MS" panose="030F0702030302020204" pitchFamily="66" charset="0"/>
              </a:rPr>
              <a:t>What is peat?</a:t>
            </a:r>
          </a:p>
        </p:txBody>
      </p:sp>
      <p:sp>
        <p:nvSpPr>
          <p:cNvPr id="3" name="Content Placeholder 2">
            <a:extLst>
              <a:ext uri="{FF2B5EF4-FFF2-40B4-BE49-F238E27FC236}">
                <a16:creationId xmlns:a16="http://schemas.microsoft.com/office/drawing/2014/main" id="{1E23630D-F9B7-4F78-B6AA-0154EBC36C73}"/>
              </a:ext>
            </a:extLst>
          </p:cNvPr>
          <p:cNvSpPr>
            <a:spLocks noGrp="1"/>
          </p:cNvSpPr>
          <p:nvPr>
            <p:ph idx="1"/>
          </p:nvPr>
        </p:nvSpPr>
        <p:spPr>
          <a:xfrm>
            <a:off x="457200" y="1998553"/>
            <a:ext cx="8229600" cy="4525963"/>
          </a:xfrm>
        </p:spPr>
        <p:txBody>
          <a:bodyPr/>
          <a:lstStyle/>
          <a:p>
            <a:r>
              <a:rPr lang="en-GB" dirty="0">
                <a:latin typeface="Comic Sans MS" panose="030F0702030302020204" pitchFamily="66" charset="0"/>
              </a:rPr>
              <a:t>It is composed mainly of </a:t>
            </a:r>
            <a:r>
              <a:rPr lang="en-GB" b="1" dirty="0">
                <a:latin typeface="Comic Sans MS" panose="030F0702030302020204" pitchFamily="66" charset="0"/>
              </a:rPr>
              <a:t>wetland vegetation</a:t>
            </a:r>
            <a:r>
              <a:rPr lang="en-GB" dirty="0">
                <a:latin typeface="Comic Sans MS" panose="030F0702030302020204" pitchFamily="66" charset="0"/>
              </a:rPr>
              <a:t>: principally bog plants including mosses, sedges, and shrubs</a:t>
            </a:r>
          </a:p>
          <a:p>
            <a:r>
              <a:rPr lang="en-GB" dirty="0">
                <a:latin typeface="Comic Sans MS" panose="030F0702030302020204" pitchFamily="66" charset="0"/>
              </a:rPr>
              <a:t>Peat forms when plant material does not fully decay in </a:t>
            </a:r>
            <a:r>
              <a:rPr lang="en-GB" b="1" dirty="0">
                <a:latin typeface="Comic Sans MS" panose="030F0702030302020204" pitchFamily="66" charset="0"/>
              </a:rPr>
              <a:t>acidic</a:t>
            </a:r>
            <a:r>
              <a:rPr lang="en-GB" dirty="0">
                <a:latin typeface="Comic Sans MS" panose="030F0702030302020204" pitchFamily="66" charset="0"/>
              </a:rPr>
              <a:t> and anaerobic conditions </a:t>
            </a:r>
          </a:p>
          <a:p>
            <a:r>
              <a:rPr lang="en-GB" dirty="0">
                <a:latin typeface="Comic Sans MS" panose="030F0702030302020204" pitchFamily="66" charset="0"/>
              </a:rPr>
              <a:t>This process takes a long time: it take a year for 1mm of peat to form</a:t>
            </a:r>
          </a:p>
        </p:txBody>
      </p:sp>
    </p:spTree>
    <p:extLst>
      <p:ext uri="{BB962C8B-B14F-4D97-AF65-F5344CB8AC3E}">
        <p14:creationId xmlns:p14="http://schemas.microsoft.com/office/powerpoint/2010/main" val="1683992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2145"/>
            <a:ext cx="8229600" cy="1143000"/>
          </a:xfrm>
        </p:spPr>
        <p:txBody>
          <a:bodyPr/>
          <a:lstStyle/>
          <a:p>
            <a:r>
              <a:rPr lang="en-GB" dirty="0">
                <a:latin typeface="Comic Sans MS" panose="030F0702030302020204" pitchFamily="66" charset="0"/>
              </a:rPr>
              <a:t>Why are bogs important?</a:t>
            </a:r>
          </a:p>
        </p:txBody>
      </p:sp>
      <p:sp>
        <p:nvSpPr>
          <p:cNvPr id="3" name="Content Placeholder 2"/>
          <p:cNvSpPr>
            <a:spLocks noGrp="1"/>
          </p:cNvSpPr>
          <p:nvPr>
            <p:ph idx="1"/>
          </p:nvPr>
        </p:nvSpPr>
        <p:spPr>
          <a:xfrm>
            <a:off x="457200" y="2087815"/>
            <a:ext cx="8229600" cy="4525963"/>
          </a:xfrm>
        </p:spPr>
        <p:txBody>
          <a:bodyPr/>
          <a:lstStyle/>
          <a:p>
            <a:r>
              <a:rPr lang="en-GB" dirty="0">
                <a:latin typeface="Comic Sans MS" panose="030F0702030302020204" pitchFamily="66" charset="0"/>
              </a:rPr>
              <a:t>They act as a carbon store</a:t>
            </a:r>
          </a:p>
          <a:p>
            <a:r>
              <a:rPr lang="en-GB" dirty="0">
                <a:latin typeface="Comic Sans MS" panose="030F0702030302020204" pitchFamily="66" charset="0"/>
              </a:rPr>
              <a:t>They act as a water store</a:t>
            </a:r>
          </a:p>
          <a:p>
            <a:pPr marL="0" indent="0">
              <a:buNone/>
            </a:pPr>
            <a:endParaRPr lang="en-GB" dirty="0">
              <a:latin typeface="Comic Sans MS" panose="030F0702030302020204" pitchFamily="66" charset="0"/>
            </a:endParaRPr>
          </a:p>
          <a:p>
            <a:pPr marL="0" indent="0" algn="ctr">
              <a:buNone/>
            </a:pPr>
            <a:r>
              <a:rPr lang="en-GB" dirty="0">
                <a:latin typeface="Comic Sans MS" panose="030F0702030302020204" pitchFamily="66" charset="0"/>
              </a:rPr>
              <a:t>Sphagnum moss is an </a:t>
            </a:r>
          </a:p>
          <a:p>
            <a:pPr marL="0" indent="0" algn="ctr">
              <a:buNone/>
            </a:pPr>
            <a:r>
              <a:rPr lang="en-GB" dirty="0">
                <a:latin typeface="Comic Sans MS" panose="030F0702030302020204" pitchFamily="66" charset="0"/>
              </a:rPr>
              <a:t>important plant in bogs</a:t>
            </a:r>
          </a:p>
          <a:p>
            <a:pPr marL="0" indent="0" algn="ctr">
              <a:buNone/>
            </a:pPr>
            <a:endParaRPr lang="en-GB" dirty="0">
              <a:latin typeface="Comic Sans MS" panose="030F0702030302020204" pitchFamily="66" charset="0"/>
            </a:endParaRPr>
          </a:p>
          <a:p>
            <a:pPr marL="0" indent="0" algn="ctr">
              <a:buNone/>
            </a:pPr>
            <a:r>
              <a:rPr lang="en-GB" dirty="0">
                <a:latin typeface="Comic Sans MS" panose="030F0702030302020204" pitchFamily="66" charset="0"/>
              </a:rPr>
              <a:t>Holds up to 20 times its weight in water</a:t>
            </a:r>
          </a:p>
        </p:txBody>
      </p:sp>
    </p:spTree>
    <p:extLst>
      <p:ext uri="{BB962C8B-B14F-4D97-AF65-F5344CB8AC3E}">
        <p14:creationId xmlns:p14="http://schemas.microsoft.com/office/powerpoint/2010/main" val="1502086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6487"/>
            <a:ext cx="8229600" cy="1143000"/>
          </a:xfrm>
        </p:spPr>
        <p:txBody>
          <a:bodyPr/>
          <a:lstStyle/>
          <a:p>
            <a:pPr algn="l"/>
            <a:br>
              <a:rPr lang="en-GB" dirty="0"/>
            </a:br>
            <a:r>
              <a:rPr lang="en-GB" dirty="0"/>
              <a:t>What does this mean?</a:t>
            </a:r>
            <a:br>
              <a:rPr lang="en-GB" dirty="0"/>
            </a:br>
            <a:br>
              <a:rPr lang="en-GB" dirty="0"/>
            </a:br>
            <a:r>
              <a:rPr lang="en-GB" dirty="0"/>
              <a:t>What other materials hold this amount of water?</a:t>
            </a:r>
            <a:br>
              <a:rPr lang="en-GB" dirty="0"/>
            </a:br>
            <a:br>
              <a:rPr lang="en-GB" dirty="0"/>
            </a:br>
            <a:r>
              <a:rPr lang="en-GB" dirty="0"/>
              <a:t>Which materials are absorbent?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Practical Activity</a:t>
            </a:r>
          </a:p>
        </p:txBody>
      </p:sp>
      <p:pic>
        <p:nvPicPr>
          <p:cNvPr id="1026" name="Picture 2"/>
          <p:cNvPicPr>
            <a:picLocks noChangeAspect="1" noChangeArrowheads="1"/>
          </p:cNvPicPr>
          <p:nvPr/>
        </p:nvPicPr>
        <p:blipFill>
          <a:blip r:embed="rId2"/>
          <a:srcRect l="15756" t="24746" r="14341" b="9880"/>
          <a:stretch>
            <a:fillRect/>
          </a:stretch>
        </p:blipFill>
        <p:spPr bwMode="auto">
          <a:xfrm>
            <a:off x="830282" y="1806937"/>
            <a:ext cx="7609180" cy="379251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967335"/>
            <a:ext cx="4572000" cy="923330"/>
          </a:xfrm>
          <a:prstGeom prst="rect">
            <a:avLst/>
          </a:prstGeom>
        </p:spPr>
        <p:txBody>
          <a:bodyPr>
            <a:spAutoFit/>
          </a:bodyPr>
          <a:lstStyle/>
          <a:p>
            <a:r>
              <a:rPr lang="en-GB" dirty="0">
                <a:hlinkClick r:id="rId2"/>
              </a:rPr>
              <a:t>http://www.snh.gov.uk/about-scotlands-nature/habitats-and-ecosystems/mountains-heaths-and-bogs/peat-bogs/</a:t>
            </a:r>
            <a:r>
              <a:rPr lang="en-GB" dirty="0"/>
              <a:t> </a:t>
            </a:r>
          </a:p>
        </p:txBody>
      </p:sp>
      <p:sp>
        <p:nvSpPr>
          <p:cNvPr id="3" name="Rectangle 2"/>
          <p:cNvSpPr/>
          <p:nvPr/>
        </p:nvSpPr>
        <p:spPr>
          <a:xfrm>
            <a:off x="448008" y="705764"/>
            <a:ext cx="6287770" cy="1754326"/>
          </a:xfrm>
          <a:prstGeom prst="rect">
            <a:avLst/>
          </a:prstGeom>
        </p:spPr>
        <p:txBody>
          <a:bodyPr wrap="square">
            <a:spAutoFit/>
          </a:bodyPr>
          <a:lstStyle/>
          <a:p>
            <a:r>
              <a:rPr lang="en-GB" dirty="0">
                <a:solidFill>
                  <a:srgbClr val="000000"/>
                </a:solidFill>
              </a:rPr>
              <a:t>How a bog is formed?</a:t>
            </a:r>
          </a:p>
          <a:p>
            <a:r>
              <a:rPr lang="en-GB" dirty="0">
                <a:solidFill>
                  <a:srgbClr val="000000"/>
                </a:solidFill>
              </a:rPr>
              <a:t>A </a:t>
            </a:r>
            <a:r>
              <a:rPr lang="en-GB" b="1" dirty="0">
                <a:solidFill>
                  <a:srgbClr val="000000"/>
                </a:solidFill>
              </a:rPr>
              <a:t>bog</a:t>
            </a:r>
            <a:r>
              <a:rPr lang="en-GB" dirty="0">
                <a:solidFill>
                  <a:srgbClr val="000000"/>
                </a:solidFill>
              </a:rPr>
              <a:t> is </a:t>
            </a:r>
            <a:r>
              <a:rPr lang="en-GB" b="1" dirty="0">
                <a:solidFill>
                  <a:srgbClr val="000000"/>
                </a:solidFill>
              </a:rPr>
              <a:t>formed</a:t>
            </a:r>
            <a:r>
              <a:rPr lang="en-GB" dirty="0">
                <a:solidFill>
                  <a:srgbClr val="000000"/>
                </a:solidFill>
              </a:rPr>
              <a:t> when a lake slowly fills with plant debris. Sphagnum moss, as well as other plants, grow out from the lake's edge. The vegetation eventually covers the lake's entire surface. </a:t>
            </a:r>
            <a:r>
              <a:rPr lang="en-GB" b="1" dirty="0">
                <a:solidFill>
                  <a:srgbClr val="000000"/>
                </a:solidFill>
              </a:rPr>
              <a:t>Bogs</a:t>
            </a:r>
            <a:r>
              <a:rPr lang="en-GB" dirty="0">
                <a:solidFill>
                  <a:srgbClr val="000000"/>
                </a:solidFill>
              </a:rPr>
              <a:t> can also form when the sphagnum moss covers dry land and prevents precipitation from evaporating</a:t>
            </a:r>
            <a:endParaRPr lang="en-GB" b="0" dirty="0">
              <a:solidFill>
                <a:srgbClr val="000000"/>
              </a:solidFill>
              <a:effectLst/>
            </a:endParaRPr>
          </a:p>
        </p:txBody>
      </p:sp>
      <p:sp>
        <p:nvSpPr>
          <p:cNvPr id="4" name="Rectangle 3"/>
          <p:cNvSpPr/>
          <p:nvPr/>
        </p:nvSpPr>
        <p:spPr>
          <a:xfrm>
            <a:off x="2362954" y="4376014"/>
            <a:ext cx="6084695" cy="1200329"/>
          </a:xfrm>
          <a:prstGeom prst="rect">
            <a:avLst/>
          </a:prstGeom>
        </p:spPr>
        <p:txBody>
          <a:bodyPr wrap="square">
            <a:spAutoFit/>
          </a:bodyPr>
          <a:lstStyle/>
          <a:p>
            <a:r>
              <a:rPr lang="en-GB" b="1" dirty="0">
                <a:solidFill>
                  <a:srgbClr val="000000"/>
                </a:solidFill>
              </a:rPr>
              <a:t>Peat</a:t>
            </a:r>
            <a:r>
              <a:rPr lang="en-GB" dirty="0">
                <a:solidFill>
                  <a:srgbClr val="000000"/>
                </a:solidFill>
              </a:rPr>
              <a:t> forms when plant material, usually in wet areas, is inhibited from decaying fully by acidic and anaerobic conditions. It is composed mainly of wetland vegetation: principally bog plants including mosses, sedges, and shrubs</a:t>
            </a:r>
            <a:endParaRPr lang="en-GB" dirty="0"/>
          </a:p>
        </p:txBody>
      </p:sp>
    </p:spTree>
    <p:extLst>
      <p:ext uri="{BB962C8B-B14F-4D97-AF65-F5344CB8AC3E}">
        <p14:creationId xmlns:p14="http://schemas.microsoft.com/office/powerpoint/2010/main" val="3322904553"/>
      </p:ext>
    </p:extLst>
  </p:cSld>
  <p:clrMapOvr>
    <a:masterClrMapping/>
  </p:clrMapOvr>
</p:sld>
</file>

<file path=ppt/theme/theme1.xml><?xml version="1.0" encoding="utf-8"?>
<a:theme xmlns:a="http://schemas.openxmlformats.org/drawingml/2006/main" name="Default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063C1B17-2030-4751-A91C-929A34555E57}" vid="{847A88CB-6751-4525-AF94-8AC01EA51881}"/>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SERC24_PP template" id="{FCB0D4C2-BABB-A84A-8BCF-F6618B4ED885}" vid="{C834D67D-DA8F-AD4E-892F-0B3C873A695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675</TotalTime>
  <Words>884</Words>
  <Application>Microsoft Office PowerPoint</Application>
  <PresentationFormat>On-screen Show (4:3)</PresentationFormat>
  <Paragraphs>72</Paragraphs>
  <Slides>12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Comic Sans MS</vt:lpstr>
      <vt:lpstr>Symbol</vt:lpstr>
      <vt:lpstr>Default Theme</vt:lpstr>
      <vt:lpstr>Custom Design</vt:lpstr>
      <vt:lpstr>Let’s Talk - Bogs</vt:lpstr>
      <vt:lpstr>PowerPoint Presentation</vt:lpstr>
      <vt:lpstr>PowerPoint Presentation</vt:lpstr>
      <vt:lpstr>Principles and Practice </vt:lpstr>
      <vt:lpstr>What is peat?</vt:lpstr>
      <vt:lpstr>Why are bogs important?</vt:lpstr>
      <vt:lpstr> What does this mean?  What other materials hold this amount of water?  Which materials are absorbent?</vt:lpstr>
      <vt:lpstr>Practical Activity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Lloyd</dc:creator>
  <cp:lastModifiedBy>Chris Lloyd</cp:lastModifiedBy>
  <cp:revision>60</cp:revision>
  <dcterms:created xsi:type="dcterms:W3CDTF">2011-06-02T10:21:31Z</dcterms:created>
  <dcterms:modified xsi:type="dcterms:W3CDTF">2024-07-22T12:43:09Z</dcterms:modified>
</cp:coreProperties>
</file>