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9" r:id="rId1"/>
  </p:sldMasterIdLst>
  <p:notesMasterIdLst>
    <p:notesMasterId r:id="rId18"/>
  </p:notesMasterIdLst>
  <p:handoutMasterIdLst>
    <p:handoutMasterId r:id="rId19"/>
  </p:handoutMasterIdLst>
  <p:sldIdLst>
    <p:sldId id="260" r:id="rId2"/>
    <p:sldId id="286" r:id="rId3"/>
    <p:sldId id="263" r:id="rId4"/>
    <p:sldId id="279" r:id="rId5"/>
    <p:sldId id="289" r:id="rId6"/>
    <p:sldId id="287" r:id="rId7"/>
    <p:sldId id="290" r:id="rId8"/>
    <p:sldId id="291" r:id="rId9"/>
    <p:sldId id="292" r:id="rId10"/>
    <p:sldId id="293" r:id="rId11"/>
    <p:sldId id="294" r:id="rId12"/>
    <p:sldId id="295" r:id="rId13"/>
    <p:sldId id="288" r:id="rId14"/>
    <p:sldId id="280" r:id="rId15"/>
    <p:sldId id="284" r:id="rId16"/>
    <p:sldId id="265" r:id="rId17"/>
  </p:sldIdLst>
  <p:sldSz cx="9144000" cy="6858000" type="screen4x3"/>
  <p:notesSz cx="6805613" cy="99441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CCFF"/>
    <a:srgbClr val="C9E4FF"/>
    <a:srgbClr val="CC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620"/>
    <p:restoredTop sz="94660"/>
  </p:normalViewPr>
  <p:slideViewPr>
    <p:cSldViewPr>
      <p:cViewPr varScale="1">
        <p:scale>
          <a:sx n="80" d="100"/>
          <a:sy n="80" d="100"/>
        </p:scale>
        <p:origin x="1522" y="6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9575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4450" y="0"/>
            <a:ext cx="2949575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453ADD8-9A9F-4EC7-9610-66E2690EDE9D}" type="datetimeFigureOut">
              <a:rPr lang="en-GB" smtClean="0"/>
              <a:pPr/>
              <a:t>26/05/2020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45625"/>
            <a:ext cx="2949575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4450" y="9445625"/>
            <a:ext cx="2949575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58D5A87-6A50-4A05-B776-BC0B86639A2A}" type="slidenum">
              <a:rPr lang="en-GB" smtClean="0"/>
              <a:pPr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9099" cy="49720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4939" y="0"/>
            <a:ext cx="2949099" cy="49720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D5A4601-BC76-40A2-8F94-10A5F7A9B9DB}" type="datetimeFigureOut">
              <a:rPr lang="en-GB" smtClean="0"/>
              <a:pPr/>
              <a:t>26/05/2020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6125"/>
            <a:ext cx="4972050" cy="372903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0562" y="4723448"/>
            <a:ext cx="5444490" cy="447484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45169"/>
            <a:ext cx="2949099" cy="49720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4939" y="9445169"/>
            <a:ext cx="2949099" cy="49720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1F7236D-B8F1-44DF-A151-1D3B38BD24AE}" type="slidenum">
              <a:rPr lang="en-GB" smtClean="0"/>
              <a:pPr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F7236D-B8F1-44DF-A151-1D3B38BD24AE}" type="slidenum">
              <a:rPr lang="en-GB" smtClean="0"/>
              <a:pPr/>
              <a:t>1</a:t>
            </a:fld>
            <a:endParaRPr lang="en-GB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632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5632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BF6FFC2-173C-4DA4-B48F-BA20FA881E89}" type="slidenum">
              <a:rPr lang="en-GB" smtClean="0"/>
              <a:pPr/>
              <a:t>3</a:t>
            </a:fld>
            <a:endParaRPr lang="en-GB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44"/>
            <a:ext cx="8229600" cy="5851525"/>
          </a:xfrm>
          <a:prstGeom prst="rect">
            <a:avLst/>
          </a:prstGeom>
        </p:spPr>
        <p:txBody>
          <a:bodyPr vert="horz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1406614"/>
      </p:ext>
    </p:extLst>
  </p:cSld>
  <p:clrMapOvr>
    <a:masterClrMapping/>
  </p:clrMapOvr>
  <p:transition advClick="0" advTm="6000">
    <p:fade thruBlk="1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1219200" y="3886200"/>
            <a:ext cx="6858000" cy="990600"/>
          </a:xfrm>
        </p:spPr>
        <p:txBody>
          <a:bodyPr anchor="t" anchorCtr="0"/>
          <a:lstStyle>
            <a:lvl1pPr algn="r">
              <a:defRPr sz="3200">
                <a:solidFill>
                  <a:schemeClr val="tx1"/>
                </a:solidFill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219200" y="5124450"/>
            <a:ext cx="6858000" cy="533400"/>
          </a:xfrm>
        </p:spPr>
        <p:txBody>
          <a:bodyPr/>
          <a:lstStyle>
            <a:lvl1pPr marL="0" indent="0" algn="r">
              <a:buNone/>
              <a:defRPr sz="20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/>
              <a:t>Click to edit Master subtitle style</a:t>
            </a:r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6400800" y="6355080"/>
            <a:ext cx="2286000" cy="365760"/>
          </a:xfrm>
        </p:spPr>
        <p:txBody>
          <a:bodyPr/>
          <a:lstStyle>
            <a:lvl1pPr>
              <a:defRPr sz="1400"/>
            </a:lvl1pPr>
          </a:lstStyle>
          <a:p>
            <a:fld id="{5C38DDA8-1D0C-4A9A-93DC-BB3A2A37D075}" type="datetimeFigureOut">
              <a:rPr lang="en-GB" smtClean="0"/>
              <a:pPr/>
              <a:t>26/05/2020</a:t>
            </a:fld>
            <a:endParaRPr lang="en-GB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2898648" y="6355080"/>
            <a:ext cx="3474720" cy="365760"/>
          </a:xfrm>
        </p:spPr>
        <p:txBody>
          <a:bodyPr/>
          <a:lstStyle/>
          <a:p>
            <a:endParaRPr lang="en-GB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1216152" y="6355080"/>
            <a:ext cx="1219200" cy="365760"/>
          </a:xfrm>
        </p:spPr>
        <p:txBody>
          <a:bodyPr/>
          <a:lstStyle/>
          <a:p>
            <a:fld id="{8F65A970-C700-4197-8514-637D1419934B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844827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38DDA8-1D0C-4A9A-93DC-BB3A2A37D075}" type="datetimeFigureOut">
              <a:rPr lang="en-GB" smtClean="0"/>
              <a:pPr/>
              <a:t>26/05/2020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65A970-C700-4197-8514-637D1419934B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049678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38DDA8-1D0C-4A9A-93DC-BB3A2A37D075}" type="datetimeFigureOut">
              <a:rPr lang="en-GB" smtClean="0"/>
              <a:pPr/>
              <a:t>26/05/2020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65A970-C700-4197-8514-637D1419934B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471500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91AF28-6486-47D6-8E88-14F944FD8B9A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00215945"/>
      </p:ext>
    </p:extLst>
  </p:cSld>
  <p:clrMapOvr>
    <a:masterClrMapping/>
  </p:clrMapOvr>
  <p:transition spd="med">
    <p:fade thruBlk="1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38DDA8-1D0C-4A9A-93DC-BB3A2A37D075}" type="datetimeFigureOut">
              <a:rPr lang="en-GB" smtClean="0"/>
              <a:pPr/>
              <a:t>26/05/2020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65A970-C700-4197-8514-637D1419934B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264825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8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698278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0" r:id="rId1"/>
    <p:sldLayoutId id="2147483711" r:id="rId2"/>
    <p:sldLayoutId id="2147483712" r:id="rId3"/>
    <p:sldLayoutId id="2147483713" r:id="rId4"/>
    <p:sldLayoutId id="2147483714" r:id="rId5"/>
    <p:sldLayoutId id="2147483715" r:id="rId6"/>
  </p:sldLayoutIdLst>
  <p:transition advClick="0" advTm="6000">
    <p:fade thruBlk="1"/>
  </p:transition>
  <p:txStyles>
    <p:titleStyle>
      <a:lvl1pPr algn="ctr" defTabSz="342884" rtl="0" eaLnBrk="1" fontAlgn="base" hangingPunct="1">
        <a:spcBef>
          <a:spcPct val="0"/>
        </a:spcBef>
        <a:spcAft>
          <a:spcPct val="0"/>
        </a:spcAft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defTabSz="342884" rtl="0" eaLnBrk="1" fontAlgn="base" hangingPunct="1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itchFamily="34" charset="0"/>
        </a:defRPr>
      </a:lvl2pPr>
      <a:lvl3pPr algn="ctr" defTabSz="342884" rtl="0" eaLnBrk="1" fontAlgn="base" hangingPunct="1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itchFamily="34" charset="0"/>
        </a:defRPr>
      </a:lvl3pPr>
      <a:lvl4pPr algn="ctr" defTabSz="342884" rtl="0" eaLnBrk="1" fontAlgn="base" hangingPunct="1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itchFamily="34" charset="0"/>
        </a:defRPr>
      </a:lvl4pPr>
      <a:lvl5pPr algn="ctr" defTabSz="342884" rtl="0" eaLnBrk="1" fontAlgn="base" hangingPunct="1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itchFamily="34" charset="0"/>
        </a:defRPr>
      </a:lvl5pPr>
      <a:lvl6pPr marL="342884" algn="ctr" defTabSz="342884" rtl="0" eaLnBrk="1" fontAlgn="base" hangingPunct="1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itchFamily="34" charset="0"/>
        </a:defRPr>
      </a:lvl6pPr>
      <a:lvl7pPr marL="685766" algn="ctr" defTabSz="342884" rtl="0" eaLnBrk="1" fontAlgn="base" hangingPunct="1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itchFamily="34" charset="0"/>
        </a:defRPr>
      </a:lvl7pPr>
      <a:lvl8pPr marL="1028649" algn="ctr" defTabSz="342884" rtl="0" eaLnBrk="1" fontAlgn="base" hangingPunct="1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itchFamily="34" charset="0"/>
        </a:defRPr>
      </a:lvl8pPr>
      <a:lvl9pPr marL="1371532" algn="ctr" defTabSz="342884" rtl="0" eaLnBrk="1" fontAlgn="base" hangingPunct="1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itchFamily="34" charset="0"/>
        </a:defRPr>
      </a:lvl9pPr>
    </p:titleStyle>
    <p:bodyStyle>
      <a:lvl1pPr marL="257162" indent="-257162" algn="l" defTabSz="342884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57185" indent="-214303" algn="l" defTabSz="342884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07" indent="-171442" algn="l" defTabSz="342884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090" indent="-171442" algn="l" defTabSz="342884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42974" indent="-171442" algn="l" defTabSz="342884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856" indent="-171442" algn="l" defTabSz="342884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739" indent="-171442" algn="l" defTabSz="342884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622" indent="-171442" algn="l" defTabSz="342884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505" indent="-171442" algn="l" defTabSz="342884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42884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884" algn="l" defTabSz="342884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766" algn="l" defTabSz="342884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649" algn="l" defTabSz="342884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532" algn="l" defTabSz="342884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415" algn="l" defTabSz="342884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297" algn="l" defTabSz="342884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180" algn="l" defTabSz="342884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064" algn="l" defTabSz="342884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1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notesSlide" Target="../notesSlides/notesSlide2.xml"/><Relationship Id="rId7" Type="http://schemas.openxmlformats.org/officeDocument/2006/relationships/oleObject" Target="../embeddings/oleObject1.bin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jpeg"/><Relationship Id="rId9" Type="http://schemas.openxmlformats.org/officeDocument/2006/relationships/image" Target="../media/image2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11635" y="2348880"/>
            <a:ext cx="6858000" cy="990600"/>
          </a:xfrm>
        </p:spPr>
        <p:txBody>
          <a:bodyPr>
            <a:normAutofit/>
          </a:bodyPr>
          <a:lstStyle/>
          <a:p>
            <a:pPr algn="ctr"/>
            <a:r>
              <a:rPr lang="en-GB" sz="4400" dirty="0">
                <a:solidFill>
                  <a:schemeClr val="accent3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Discussion Activities</a:t>
            </a:r>
          </a:p>
        </p:txBody>
      </p:sp>
      <p:pic>
        <p:nvPicPr>
          <p:cNvPr id="1026" name="Picture 2" descr="C:\Users\Marjorie\Desktop\MAY 10\WORKING DOCS\AZSTT\final docs\LT logo fc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55776" y="620688"/>
            <a:ext cx="3456384" cy="1404409"/>
          </a:xfrm>
          <a:prstGeom prst="rect">
            <a:avLst/>
          </a:prstGeom>
          <a:noFill/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3A079632-F51C-4FF9-8CF1-7EA5ED526799}"/>
              </a:ext>
            </a:extLst>
          </p:cNvPr>
          <p:cNvSpPr txBox="1"/>
          <p:nvPr/>
        </p:nvSpPr>
        <p:spPr>
          <a:xfrm>
            <a:off x="923603" y="3879394"/>
            <a:ext cx="743406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800" i="1" dirty="0">
                <a:solidFill>
                  <a:srgbClr val="00B0F0"/>
                </a:solidFill>
              </a:rPr>
              <a:t>Vaccines and Vaccination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6588224" y="4946684"/>
            <a:ext cx="234550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 smtClean="0">
                <a:solidFill>
                  <a:srgbClr val="92D050"/>
                </a:solidFill>
              </a:rPr>
              <a:t>Kate Andrews</a:t>
            </a:r>
          </a:p>
          <a:p>
            <a:endParaRPr lang="en-GB" sz="2400" b="1" dirty="0">
              <a:solidFill>
                <a:srgbClr val="92D050"/>
              </a:solidFill>
            </a:endParaRPr>
          </a:p>
          <a:p>
            <a:r>
              <a:rPr lang="en-GB" sz="2400" b="1" dirty="0" smtClean="0">
                <a:solidFill>
                  <a:srgbClr val="92D050"/>
                </a:solidFill>
              </a:rPr>
              <a:t>Marjorie Smith</a:t>
            </a:r>
            <a:endParaRPr lang="en-GB" sz="2400" b="1" dirty="0">
              <a:solidFill>
                <a:srgbClr val="92D05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51520" y="5546849"/>
            <a:ext cx="29523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 smtClean="0">
                <a:solidFill>
                  <a:schemeClr val="tx2"/>
                </a:solidFill>
              </a:rPr>
              <a:t>June 2020</a:t>
            </a:r>
            <a:endParaRPr lang="en-GB" sz="2800" dirty="0">
              <a:solidFill>
                <a:schemeClr val="tx2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B5C6DF33-C132-4E7D-B2DF-F261CD519B8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55154" y="3807315"/>
            <a:ext cx="5192104" cy="2509059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1555CCE6-79B3-4060-BD8B-29A46867D6D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82430" y="1157726"/>
            <a:ext cx="4665681" cy="24080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205226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CBC08B28-B919-481B-BFF3-2D4FCE9CE95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35869" y="1221581"/>
            <a:ext cx="6672263" cy="44148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37667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0DF2F0FA-6B65-47B6-82AD-3469AD15B60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1506" y="1439466"/>
            <a:ext cx="7900988" cy="39790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729438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0ACFC66D-99E8-472C-B66C-9BC3AC872B0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5536" y="476672"/>
            <a:ext cx="8635102" cy="47525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889986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2" descr="C:\Users\Marjorie\Desktop\4March 2013\WORKING DOCS\AZSTT science and health\final docs\vaccines final\for presentations\VACCINES_helpcards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21202632">
            <a:off x="1900373" y="3746169"/>
            <a:ext cx="3888432" cy="2741172"/>
          </a:xfrm>
          <a:prstGeom prst="rect">
            <a:avLst/>
          </a:prstGeom>
          <a:noFill/>
        </p:spPr>
      </p:pic>
      <p:pic>
        <p:nvPicPr>
          <p:cNvPr id="3" name="Picture 2" descr="C:\Users\Marjorie\Desktop\4March 2013\WORKING DOCS\AZSTT science and health\final docs\vaccines final\for presentations\VACCINES_helpcards3.jpg">
            <a:extLst>
              <a:ext uri="{FF2B5EF4-FFF2-40B4-BE49-F238E27FC236}">
                <a16:creationId xmlns:a16="http://schemas.microsoft.com/office/drawing/2014/main" id="{2E80D26E-A4F1-4FE5-8DBE-DFB34CF1D79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21339381">
            <a:off x="493758" y="691995"/>
            <a:ext cx="3888432" cy="2741173"/>
          </a:xfrm>
          <a:prstGeom prst="rect">
            <a:avLst/>
          </a:prstGeom>
          <a:noFill/>
        </p:spPr>
      </p:pic>
      <p:pic>
        <p:nvPicPr>
          <p:cNvPr id="4" name="Picture 2" descr="C:\Users\Marjorie\Desktop\4March 2013\WORKING DOCS\AZSTT science and health\final docs\vaccines final\for presentations\VACCINES_helpcards2.jpg">
            <a:extLst>
              <a:ext uri="{FF2B5EF4-FFF2-40B4-BE49-F238E27FC236}">
                <a16:creationId xmlns:a16="http://schemas.microsoft.com/office/drawing/2014/main" id="{7A308BB3-2128-444E-86C3-FBB0E7311A5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429330">
            <a:off x="4460650" y="1268760"/>
            <a:ext cx="3888432" cy="274117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6" name="Picture 2" descr="C:\Users\Marjorie\Desktop\4March 2013\WORKING DOCS\AZSTT science and health\final docs\vaccines final\for presentations\VACCINES_agreeornot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260648"/>
            <a:ext cx="4536504" cy="3216229"/>
          </a:xfrm>
          <a:prstGeom prst="rect">
            <a:avLst/>
          </a:prstGeom>
          <a:noFill/>
        </p:spPr>
      </p:pic>
      <p:pic>
        <p:nvPicPr>
          <p:cNvPr id="41987" name="Picture 3" descr="C:\Users\Marjorie\Desktop\4March 2013\WORKING DOCS\AZSTT science and health\final docs\vaccines final\for presentations\VACCINES_agreeornot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11960" y="2924944"/>
            <a:ext cx="4468974" cy="316835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C:\Users\Marjorie\Desktop\MAY 10\WORKING DOCS\AZSTT\final docs\LT logo fc.jpg">
            <a:extLst>
              <a:ext uri="{FF2B5EF4-FFF2-40B4-BE49-F238E27FC236}">
                <a16:creationId xmlns:a16="http://schemas.microsoft.com/office/drawing/2014/main" id="{44045FAF-6A8C-4C16-AC74-65476C461C0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892725" y="4954095"/>
            <a:ext cx="2736304" cy="1111824"/>
          </a:xfrm>
          <a:prstGeom prst="rect">
            <a:avLst/>
          </a:prstGeom>
          <a:noFill/>
        </p:spPr>
      </p:pic>
      <p:sp>
        <p:nvSpPr>
          <p:cNvPr id="59394" name="Rectangle 2"/>
          <p:cNvSpPr>
            <a:spLocks noGrp="1" noChangeArrowheads="1"/>
          </p:cNvSpPr>
          <p:nvPr>
            <p:ph type="title"/>
          </p:nvPr>
        </p:nvSpPr>
        <p:spPr>
          <a:xfrm>
            <a:off x="395287" y="216648"/>
            <a:ext cx="8229600" cy="1143000"/>
          </a:xfrm>
        </p:spPr>
        <p:txBody>
          <a:bodyPr>
            <a:normAutofit/>
          </a:bodyPr>
          <a:lstStyle/>
          <a:p>
            <a:r>
              <a:rPr lang="en-GB" sz="3100" i="1" dirty="0" smtClean="0">
                <a:solidFill>
                  <a:srgbClr val="00B0F0"/>
                </a:solidFill>
                <a:latin typeface="Arial" pitchFamily="34" charset="0"/>
                <a:cs typeface="Arial" pitchFamily="34" charset="0"/>
              </a:rPr>
              <a:t>Encouraging </a:t>
            </a:r>
            <a:r>
              <a:rPr lang="en-GB" sz="3100" i="1" dirty="0">
                <a:solidFill>
                  <a:srgbClr val="00B0F0"/>
                </a:solidFill>
                <a:latin typeface="Arial" pitchFamily="34" charset="0"/>
                <a:cs typeface="Arial" pitchFamily="34" charset="0"/>
              </a:rPr>
              <a:t>discussion skills in </a:t>
            </a:r>
            <a:r>
              <a:rPr lang="en-GB" sz="3100" i="1" dirty="0" smtClean="0">
                <a:solidFill>
                  <a:srgbClr val="00B0F0"/>
                </a:solidFill>
                <a:latin typeface="Arial" pitchFamily="34" charset="0"/>
                <a:cs typeface="Arial" pitchFamily="34" charset="0"/>
              </a:rPr>
              <a:t>science</a:t>
            </a:r>
            <a:endParaRPr lang="en-GB" sz="3100" b="1" dirty="0">
              <a:solidFill>
                <a:srgbClr val="00B0F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9395" name="Rectangle 3"/>
          <p:cNvSpPr>
            <a:spLocks noGrp="1" noChangeArrowheads="1"/>
          </p:cNvSpPr>
          <p:nvPr>
            <p:ph idx="1"/>
          </p:nvPr>
        </p:nvSpPr>
        <p:spPr>
          <a:xfrm>
            <a:off x="2601415" y="629709"/>
            <a:ext cx="3817343" cy="842916"/>
          </a:xfrm>
        </p:spPr>
        <p:txBody>
          <a:bodyPr>
            <a:normAutofit fontScale="85000" lnSpcReduction="20000"/>
          </a:bodyPr>
          <a:lstStyle/>
          <a:p>
            <a:pPr>
              <a:buFontTx/>
              <a:buNone/>
            </a:pPr>
            <a:endParaRPr lang="en-GB" sz="2400" dirty="0">
              <a:latin typeface="Verdana" pitchFamily="34" charset="0"/>
            </a:endParaRPr>
          </a:p>
          <a:p>
            <a:pPr algn="ctr">
              <a:buNone/>
            </a:pPr>
            <a:r>
              <a:rPr lang="en-GB" sz="3500" i="1" dirty="0">
                <a:solidFill>
                  <a:schemeClr val="accent6"/>
                </a:solidFill>
                <a:latin typeface="Arial" pitchFamily="34" charset="0"/>
                <a:cs typeface="Arial" pitchFamily="34" charset="0"/>
              </a:rPr>
              <a:t>What do you think?</a:t>
            </a:r>
          </a:p>
          <a:p>
            <a:endParaRPr lang="en-GB" sz="2800" dirty="0">
              <a:latin typeface="Verdana" pitchFamily="34" charset="0"/>
            </a:endParaRPr>
          </a:p>
          <a:p>
            <a:endParaRPr lang="en-GB" sz="2400" dirty="0">
              <a:latin typeface="Verdana" pitchFamily="34" charset="0"/>
            </a:endParaRPr>
          </a:p>
          <a:p>
            <a:endParaRPr lang="en-GB" sz="2400" dirty="0">
              <a:latin typeface="Verdana" pitchFamily="34" charset="0"/>
            </a:endParaRPr>
          </a:p>
          <a:p>
            <a:endParaRPr lang="en-GB" sz="2400" dirty="0">
              <a:latin typeface="Verdana" pitchFamily="34" charset="0"/>
            </a:endParaRPr>
          </a:p>
          <a:p>
            <a:endParaRPr lang="en-GB" sz="2400" dirty="0">
              <a:latin typeface="Verdana" pitchFamily="34" charset="0"/>
            </a:endParaRPr>
          </a:p>
          <a:p>
            <a:endParaRPr lang="en-GB" sz="2400" dirty="0">
              <a:latin typeface="Verdana" pitchFamily="34" charset="0"/>
            </a:endParaRPr>
          </a:p>
          <a:p>
            <a:pPr>
              <a:buFontTx/>
              <a:buNone/>
            </a:pPr>
            <a:endParaRPr lang="en-GB" sz="2800" dirty="0">
              <a:latin typeface="Verdana" pitchFamily="34" charset="0"/>
            </a:endParaRPr>
          </a:p>
        </p:txBody>
      </p:sp>
      <p:pic>
        <p:nvPicPr>
          <p:cNvPr id="59398" name="Picture 6" descr="discussion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339752" y="1628912"/>
            <a:ext cx="4248472" cy="3325183"/>
          </a:xfrm>
          <a:prstGeom prst="rect">
            <a:avLst/>
          </a:prstGeom>
          <a:noFill/>
        </p:spPr>
      </p:pic>
    </p:spTree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B0D1417E-AC79-4027-B43B-8CA697799EC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9592" y="2028993"/>
            <a:ext cx="7165479" cy="4088488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91E38E45-AB4D-4411-A3A2-049C4ED118B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67744" y="32502"/>
            <a:ext cx="3960440" cy="20216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464402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395288" y="1268413"/>
            <a:ext cx="8570912" cy="4525962"/>
          </a:xfrm>
        </p:spPr>
        <p:txBody>
          <a:bodyPr/>
          <a:lstStyle/>
          <a:p>
            <a:pPr algn="ctr" eaLnBrk="1" hangingPunct="1">
              <a:lnSpc>
                <a:spcPct val="80000"/>
              </a:lnSpc>
              <a:buFontTx/>
              <a:buNone/>
            </a:pPr>
            <a:r>
              <a:rPr lang="en-US" sz="3200" dirty="0">
                <a:latin typeface="Arial" pitchFamily="34" charset="0"/>
                <a:cs typeface="Arial" pitchFamily="34" charset="0"/>
              </a:rPr>
              <a:t>Science and Health and Wellbeing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en-US" sz="2400" dirty="0">
              <a:latin typeface="Arial" pitchFamily="34" charset="0"/>
              <a:cs typeface="Arial" pitchFamily="34" charset="0"/>
            </a:endParaRPr>
          </a:p>
          <a:p>
            <a:pPr algn="ctr" eaLnBrk="1" hangingPunct="1">
              <a:lnSpc>
                <a:spcPct val="80000"/>
              </a:lnSpc>
              <a:buFontTx/>
              <a:buNone/>
            </a:pPr>
            <a:r>
              <a:rPr lang="en-US" sz="2000" dirty="0">
                <a:latin typeface="Arial" pitchFamily="34" charset="0"/>
                <a:cs typeface="Arial" pitchFamily="34" charset="0"/>
              </a:rPr>
              <a:t>To develop, using novel learning and teaching strategies, </a:t>
            </a:r>
          </a:p>
          <a:p>
            <a:pPr algn="ctr" eaLnBrk="1" hangingPunct="1">
              <a:lnSpc>
                <a:spcPct val="80000"/>
              </a:lnSpc>
              <a:buFontTx/>
              <a:buNone/>
            </a:pPr>
            <a:r>
              <a:rPr lang="en-US" sz="2000" dirty="0">
                <a:latin typeface="Arial" pitchFamily="34" charset="0"/>
                <a:cs typeface="Arial" pitchFamily="34" charset="0"/>
              </a:rPr>
              <a:t>three science activities, which will help teachers to raise </a:t>
            </a:r>
          </a:p>
          <a:p>
            <a:pPr algn="ctr" eaLnBrk="1" hangingPunct="1">
              <a:lnSpc>
                <a:spcPct val="80000"/>
              </a:lnSpc>
              <a:buFontTx/>
              <a:buNone/>
            </a:pPr>
            <a:r>
              <a:rPr lang="en-US" sz="2000" dirty="0">
                <a:latin typeface="Arial" pitchFamily="34" charset="0"/>
                <a:cs typeface="Arial" pitchFamily="34" charset="0"/>
              </a:rPr>
              <a:t>science-related health issues with their pupils</a:t>
            </a:r>
            <a:endParaRPr lang="en-GB" sz="20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3315" name="Picture 5" descr="MPj03211550000[1]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4213" y="5424488"/>
            <a:ext cx="1223962" cy="873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6" name="Picture 6" descr="anterior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11188" y="3489325"/>
            <a:ext cx="1296987" cy="976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7" name="Picture 7"/>
          <p:cNvPicPr>
            <a:picLocks noChangeAspect="1" noChangeArrowheads="1"/>
          </p:cNvPicPr>
          <p:nvPr/>
        </p:nvPicPr>
        <p:blipFill>
          <a:blip r:embed="rId6" cstate="print"/>
          <a:srcRect l="3081" t="70587" r="81667" b="15247"/>
          <a:stretch>
            <a:fillRect/>
          </a:stretch>
        </p:blipFill>
        <p:spPr bwMode="auto">
          <a:xfrm>
            <a:off x="684213" y="4570413"/>
            <a:ext cx="1223962" cy="796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3480" name="Rectangle 8"/>
          <p:cNvSpPr>
            <a:spLocks noChangeArrowheads="1"/>
          </p:cNvSpPr>
          <p:nvPr/>
        </p:nvSpPr>
        <p:spPr bwMode="auto">
          <a:xfrm>
            <a:off x="2041525" y="4560888"/>
            <a:ext cx="6562725" cy="744537"/>
          </a:xfrm>
          <a:prstGeom prst="rect">
            <a:avLst/>
          </a:prstGeom>
          <a:solidFill>
            <a:srgbClr val="33CCFF"/>
          </a:solidFill>
          <a:ln w="12700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lvl="1">
              <a:spcBef>
                <a:spcPct val="20000"/>
              </a:spcBef>
              <a:buFontTx/>
              <a:buChar char="•"/>
              <a:defRPr/>
            </a:pPr>
            <a:r>
              <a:rPr lang="en-US" sz="2000" dirty="0">
                <a:latin typeface="Verdana" pitchFamily="34" charset="0"/>
              </a:rPr>
              <a:t>   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Diet, Diabetes and Obesity</a:t>
            </a:r>
            <a:endParaRPr lang="en-GB" sz="2000" b="1" dirty="0">
              <a:effectLst>
                <a:outerShdw blurRad="38100" dist="38100" dir="2700000" algn="tl">
                  <a:srgbClr val="FFFFFF"/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233481" name="Rectangle 9"/>
          <p:cNvSpPr>
            <a:spLocks noChangeArrowheads="1"/>
          </p:cNvSpPr>
          <p:nvPr/>
        </p:nvSpPr>
        <p:spPr bwMode="auto">
          <a:xfrm>
            <a:off x="2051050" y="3573463"/>
            <a:ext cx="6562725" cy="744537"/>
          </a:xfrm>
          <a:prstGeom prst="rect">
            <a:avLst/>
          </a:prstGeom>
          <a:solidFill>
            <a:srgbClr val="33CCFF"/>
          </a:solidFill>
          <a:ln w="12700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lvl="1">
              <a:spcBef>
                <a:spcPct val="20000"/>
              </a:spcBef>
              <a:buFontTx/>
              <a:buChar char="•"/>
              <a:defRPr/>
            </a:pPr>
            <a:r>
              <a:rPr lang="en-US" sz="2000" dirty="0">
                <a:latin typeface="Verdana" pitchFamily="34" charset="0"/>
              </a:rPr>
              <a:t>   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The Liver and Alcohol</a:t>
            </a:r>
            <a:endParaRPr lang="en-GB" sz="2000" b="1" dirty="0">
              <a:effectLst>
                <a:outerShdw blurRad="38100" dist="38100" dir="2700000" algn="tl">
                  <a:srgbClr val="FFFFFF"/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233482" name="Rectangle 10"/>
          <p:cNvSpPr>
            <a:spLocks noChangeArrowheads="1"/>
          </p:cNvSpPr>
          <p:nvPr/>
        </p:nvSpPr>
        <p:spPr bwMode="auto">
          <a:xfrm>
            <a:off x="2041525" y="5543550"/>
            <a:ext cx="6562725" cy="744538"/>
          </a:xfrm>
          <a:prstGeom prst="rect">
            <a:avLst/>
          </a:prstGeom>
          <a:solidFill>
            <a:srgbClr val="33CCFF"/>
          </a:solidFill>
          <a:ln w="12700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lvl="1">
              <a:spcBef>
                <a:spcPct val="20000"/>
              </a:spcBef>
              <a:buFontTx/>
              <a:buChar char="•"/>
              <a:defRPr/>
            </a:pPr>
            <a:r>
              <a:rPr lang="en-US" sz="2000" dirty="0">
                <a:latin typeface="Arial" pitchFamily="34" charset="0"/>
                <a:cs typeface="Arial" pitchFamily="34" charset="0"/>
              </a:rPr>
              <a:t>   Vaccines and Vaccination</a:t>
            </a:r>
            <a:endParaRPr lang="en-GB" sz="2000" b="1" dirty="0">
              <a:effectLst>
                <a:outerShdw blurRad="38100" dist="38100" dir="2700000" algn="tl">
                  <a:srgbClr val="FFFFFF"/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4098" name="Object 2"/>
          <p:cNvGraphicFramePr>
            <a:graphicFrameLocks noChangeAspect="1"/>
          </p:cNvGraphicFramePr>
          <p:nvPr/>
        </p:nvGraphicFramePr>
        <p:xfrm>
          <a:off x="395536" y="260648"/>
          <a:ext cx="1584325" cy="762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8" r:id="rId7" imgW="2514286" imgH="1209524" progId="">
                  <p:embed/>
                </p:oleObj>
              </mc:Choice>
              <mc:Fallback>
                <p:oleObj r:id="rId7" imgW="2514286" imgH="1209524" progId="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5536" y="260648"/>
                        <a:ext cx="1584325" cy="762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1" name="Picture 2" descr="C:\Users\Marjorie\Desktop\MAY 10\WORKING DOCS\AZSTT\final docs\LT logo fc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6516216" y="188640"/>
            <a:ext cx="2304256" cy="936273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63688" y="116632"/>
            <a:ext cx="5648916" cy="6624736"/>
          </a:xfrm>
          <a:prstGeom prst="rect">
            <a:avLst/>
          </a:prstGeom>
        </p:spPr>
      </p:pic>
    </p:spTree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79512" y="692696"/>
            <a:ext cx="8280920" cy="52445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81000" indent="-381000" eaLnBrk="1" hangingPunct="1">
              <a:lnSpc>
                <a:spcPct val="80000"/>
              </a:lnSpc>
              <a:buFontTx/>
              <a:buNone/>
            </a:pPr>
            <a:r>
              <a:rPr lang="en-GB" dirty="0"/>
              <a:t>B. 	You’ve never had her vaccinated have you?</a:t>
            </a:r>
          </a:p>
          <a:p>
            <a:pPr marL="381000" indent="-381000" eaLnBrk="1" hangingPunct="1">
              <a:lnSpc>
                <a:spcPct val="80000"/>
              </a:lnSpc>
              <a:buFontTx/>
              <a:buNone/>
            </a:pPr>
            <a:endParaRPr lang="en-GB" dirty="0"/>
          </a:p>
          <a:p>
            <a:pPr marL="381000" indent="-381000" eaLnBrk="1" hangingPunct="1">
              <a:lnSpc>
                <a:spcPct val="80000"/>
              </a:lnSpc>
              <a:buFontTx/>
              <a:buNone/>
            </a:pPr>
            <a:r>
              <a:rPr lang="en-GB" dirty="0"/>
              <a:t>C. 	No never. I’ve always been meaning to.</a:t>
            </a:r>
          </a:p>
          <a:p>
            <a:pPr marL="381000" indent="-381000" eaLnBrk="1" hangingPunct="1">
              <a:lnSpc>
                <a:spcPct val="80000"/>
              </a:lnSpc>
              <a:buFontTx/>
              <a:buNone/>
            </a:pPr>
            <a:endParaRPr lang="en-GB" dirty="0"/>
          </a:p>
          <a:p>
            <a:pPr marL="381000" indent="-381000" eaLnBrk="1" hangingPunct="1">
              <a:lnSpc>
                <a:spcPct val="80000"/>
              </a:lnSpc>
              <a:buFontTx/>
              <a:buAutoNum type="alphaUcPeriod"/>
            </a:pPr>
            <a:r>
              <a:rPr lang="en-GB" dirty="0"/>
              <a:t>Mr Lees you’re home on leave from the East, aren’t you?</a:t>
            </a:r>
          </a:p>
          <a:p>
            <a:pPr marL="381000" indent="-381000" eaLnBrk="1" hangingPunct="1">
              <a:lnSpc>
                <a:spcPct val="80000"/>
              </a:lnSpc>
              <a:buFontTx/>
              <a:buAutoNum type="alphaUcPeriod"/>
            </a:pPr>
            <a:endParaRPr lang="en-GB" dirty="0"/>
          </a:p>
          <a:p>
            <a:pPr marL="381000" indent="-381000" eaLnBrk="1" hangingPunct="1">
              <a:lnSpc>
                <a:spcPct val="80000"/>
              </a:lnSpc>
              <a:buFontTx/>
              <a:buNone/>
            </a:pPr>
            <a:r>
              <a:rPr lang="en-GB" dirty="0"/>
              <a:t>D. 	That’s right. Been back nearly three weeks.</a:t>
            </a:r>
          </a:p>
          <a:p>
            <a:pPr marL="381000" indent="-381000" eaLnBrk="1" hangingPunct="1">
              <a:lnSpc>
                <a:spcPct val="80000"/>
              </a:lnSpc>
              <a:buFontTx/>
              <a:buNone/>
            </a:pPr>
            <a:endParaRPr lang="en-GB" dirty="0"/>
          </a:p>
          <a:p>
            <a:pPr marL="381000" indent="-381000" eaLnBrk="1" hangingPunct="1">
              <a:lnSpc>
                <a:spcPct val="80000"/>
              </a:lnSpc>
              <a:buFontTx/>
              <a:buAutoNum type="alphaUcPeriod"/>
            </a:pPr>
            <a:r>
              <a:rPr lang="en-GB" dirty="0"/>
              <a:t>Did you bring anything with you? Apart from your normal equipment I mean?</a:t>
            </a:r>
          </a:p>
          <a:p>
            <a:pPr marL="381000" indent="-381000" eaLnBrk="1" hangingPunct="1">
              <a:lnSpc>
                <a:spcPct val="80000"/>
              </a:lnSpc>
              <a:buFontTx/>
              <a:buAutoNum type="alphaUcPeriod"/>
            </a:pPr>
            <a:endParaRPr lang="en-GB" dirty="0"/>
          </a:p>
          <a:p>
            <a:pPr marL="381000" indent="-381000" eaLnBrk="1" hangingPunct="1">
              <a:lnSpc>
                <a:spcPct val="80000"/>
              </a:lnSpc>
              <a:buFontTx/>
              <a:buNone/>
            </a:pPr>
            <a:r>
              <a:rPr lang="en-GB" dirty="0"/>
              <a:t>D. 	One or two odds and ends for the wife…. Let’s see ….. dress material, a couple </a:t>
            </a:r>
            <a:r>
              <a:rPr lang="en-GB" dirty="0" smtClean="0"/>
              <a:t>of   necklaces</a:t>
            </a:r>
            <a:r>
              <a:rPr lang="en-GB" dirty="0"/>
              <a:t>. I picked up a rag doll for Pat.</a:t>
            </a:r>
          </a:p>
          <a:p>
            <a:pPr marL="381000" indent="-381000" eaLnBrk="1" hangingPunct="1">
              <a:lnSpc>
                <a:spcPct val="80000"/>
              </a:lnSpc>
              <a:buFontTx/>
              <a:buNone/>
            </a:pPr>
            <a:endParaRPr lang="en-GB" dirty="0"/>
          </a:p>
          <a:p>
            <a:pPr marL="381000" indent="-381000" eaLnBrk="1" hangingPunct="1">
              <a:lnSpc>
                <a:spcPct val="80000"/>
              </a:lnSpc>
              <a:buFontTx/>
              <a:buAutoNum type="alphaUcPeriod"/>
            </a:pPr>
            <a:r>
              <a:rPr lang="en-GB" dirty="0"/>
              <a:t>Where? In a market?</a:t>
            </a:r>
          </a:p>
          <a:p>
            <a:pPr marL="381000" indent="-381000" eaLnBrk="1" hangingPunct="1">
              <a:lnSpc>
                <a:spcPct val="80000"/>
              </a:lnSpc>
              <a:buFontTx/>
              <a:buAutoNum type="alphaUcPeriod"/>
            </a:pPr>
            <a:endParaRPr lang="en-GB" dirty="0"/>
          </a:p>
          <a:p>
            <a:pPr marL="381000" indent="-381000" eaLnBrk="1" hangingPunct="1">
              <a:lnSpc>
                <a:spcPct val="80000"/>
              </a:lnSpc>
              <a:buFontTx/>
              <a:buNone/>
            </a:pPr>
            <a:r>
              <a:rPr lang="en-GB" dirty="0"/>
              <a:t>D. 	Yes. But can a thing carry infection?</a:t>
            </a:r>
          </a:p>
          <a:p>
            <a:pPr marL="381000" indent="-381000" eaLnBrk="1" hangingPunct="1">
              <a:lnSpc>
                <a:spcPct val="80000"/>
              </a:lnSpc>
              <a:buFontTx/>
              <a:buNone/>
            </a:pPr>
            <a:endParaRPr lang="en-GB" dirty="0"/>
          </a:p>
          <a:p>
            <a:pPr marL="381000" indent="-381000" eaLnBrk="1" hangingPunct="1">
              <a:lnSpc>
                <a:spcPct val="80000"/>
              </a:lnSpc>
              <a:buFontTx/>
              <a:buAutoNum type="alphaUcPeriod"/>
            </a:pPr>
            <a:r>
              <a:rPr lang="en-GB" dirty="0"/>
              <a:t>Oh yes, it’s quite possible</a:t>
            </a:r>
          </a:p>
          <a:p>
            <a:pPr marL="381000" indent="-381000" eaLnBrk="1" hangingPunct="1">
              <a:lnSpc>
                <a:spcPct val="80000"/>
              </a:lnSpc>
              <a:buFontTx/>
              <a:buAutoNum type="alphaUcPeriod"/>
            </a:pPr>
            <a:endParaRPr lang="en-GB" dirty="0"/>
          </a:p>
          <a:p>
            <a:pPr marL="381000" indent="-381000" eaLnBrk="1" hangingPunct="1">
              <a:lnSpc>
                <a:spcPct val="80000"/>
              </a:lnSpc>
              <a:buFontTx/>
              <a:buNone/>
            </a:pPr>
            <a:r>
              <a:rPr lang="en-GB" dirty="0"/>
              <a:t>C. 	If only I’d had her vaccinated</a:t>
            </a:r>
          </a:p>
          <a:p>
            <a:pPr marL="381000" indent="-381000" eaLnBrk="1" hangingPunct="1">
              <a:lnSpc>
                <a:spcPct val="80000"/>
              </a:lnSpc>
              <a:buFontTx/>
              <a:buNone/>
            </a:pPr>
            <a:endParaRPr lang="en-GB" dirty="0"/>
          </a:p>
          <a:p>
            <a:pPr marL="381000" indent="-381000" eaLnBrk="1" hangingPunct="1">
              <a:lnSpc>
                <a:spcPct val="80000"/>
              </a:lnSpc>
              <a:buFontTx/>
              <a:buNone/>
            </a:pPr>
            <a:r>
              <a:rPr lang="en-GB" dirty="0"/>
              <a:t>A. 	Now, now Mrs Lees there’s no good crying over spilt milk ………</a:t>
            </a:r>
          </a:p>
          <a:p>
            <a:endParaRPr lang="en-GB" dirty="0"/>
          </a:p>
        </p:txBody>
      </p:sp>
      <p:sp>
        <p:nvSpPr>
          <p:cNvPr id="5" name="TextBox 4"/>
          <p:cNvSpPr txBox="1"/>
          <p:nvPr/>
        </p:nvSpPr>
        <p:spPr>
          <a:xfrm>
            <a:off x="3131840" y="116632"/>
            <a:ext cx="31683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Surprise Attack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886042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530FCDD-C49B-4C81-A4D2-AD49131E661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03648" y="188640"/>
            <a:ext cx="6404153" cy="55446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77670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2E5B6F57-C30A-4D47-9530-EA2ED49A093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3549" y="857250"/>
            <a:ext cx="7416903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022225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BA9A66DB-4CDF-4720-8438-336ABDAEDA2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46585" y="1221581"/>
            <a:ext cx="6650831" cy="44148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976813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3EA231A5-2E17-4322-88F2-5FBE3F670F8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57350" y="1178719"/>
            <a:ext cx="5829300" cy="45005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1210600"/>
      </p:ext>
    </p:extLst>
  </p:cSld>
  <p:clrMapOvr>
    <a:masterClrMapping/>
  </p:clrMapOvr>
</p:sld>
</file>

<file path=ppt/theme/theme1.xml><?xml version="1.0" encoding="utf-8"?>
<a:theme xmlns:a="http://schemas.openxmlformats.org/drawingml/2006/main" name="Background_L">
  <a:themeElements>
    <a:clrScheme name="SSERC orang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CC5100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SSERC20_ppt_example" id="{A5F7209B-AEC0-144B-A860-27A003BEA3F9}" vid="{EB9E7DC2-53E0-7444-9B2F-15FEB6B2C8FB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landscape_blank_2020</Template>
  <TotalTime>259</TotalTime>
  <Words>216</Words>
  <Application>Microsoft Office PowerPoint</Application>
  <PresentationFormat>On-screen Show (4:3)</PresentationFormat>
  <Paragraphs>46</Paragraphs>
  <Slides>16</Slides>
  <Notes>2</Notes>
  <HiddenSlides>0</HiddenSlides>
  <MMClips>0</MMClips>
  <ScaleCrop>false</ScaleCrop>
  <HeadingPairs>
    <vt:vector size="8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0</vt:i4>
      </vt:variant>
      <vt:variant>
        <vt:lpstr>Slide Titles</vt:lpstr>
      </vt:variant>
      <vt:variant>
        <vt:i4>16</vt:i4>
      </vt:variant>
    </vt:vector>
  </HeadingPairs>
  <TitlesOfParts>
    <vt:vector size="20" baseType="lpstr">
      <vt:lpstr>Arial</vt:lpstr>
      <vt:lpstr>Calibri</vt:lpstr>
      <vt:lpstr>Verdana</vt:lpstr>
      <vt:lpstr>Background_L</vt:lpstr>
      <vt:lpstr>Discussion Activities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Encouraging discussion skills in science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Aims</dc:title>
  <dc:creator>Marjorie Anne Smith</dc:creator>
  <cp:lastModifiedBy>Kate Andrews</cp:lastModifiedBy>
  <cp:revision>41</cp:revision>
  <dcterms:created xsi:type="dcterms:W3CDTF">2012-05-10T08:24:15Z</dcterms:created>
  <dcterms:modified xsi:type="dcterms:W3CDTF">2020-05-26T09:51:06Z</dcterms:modified>
</cp:coreProperties>
</file>