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007" autoAdjust="0"/>
  </p:normalViewPr>
  <p:slideViewPr>
    <p:cSldViewPr>
      <p:cViewPr varScale="1">
        <p:scale>
          <a:sx n="81" d="100"/>
          <a:sy n="81" d="100"/>
        </p:scale>
        <p:origin x="-238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BB277-E44B-4BEF-A9FD-588F1929D56B}" type="datetimeFigureOut">
              <a:rPr lang="en-GB" smtClean="0"/>
              <a:t>07/10/2014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A600DA-1FB9-4D52-A6A0-D43E0AC2CE88}"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In 2007, the Food Standards Agency published a study from Southampton  University on certain food colours and their effect on children’s behaviour. The FSA Board discussed the study in the light of the review of the work by the European Food Safety Authority (EFSA) in April 2008, and agreed that the advice to Ministers and consumers should focus on the six artificial colours used in the  Southampton study (E 102 </a:t>
            </a:r>
            <a:r>
              <a:rPr lang="en-GB" sz="1200" kern="1200" dirty="0" err="1" smtClean="0">
                <a:solidFill>
                  <a:schemeClr val="tx1"/>
                </a:solidFill>
                <a:latin typeface="+mn-lt"/>
                <a:ea typeface="+mn-ea"/>
                <a:cs typeface="+mn-cs"/>
              </a:rPr>
              <a:t>Tartrazine</a:t>
            </a:r>
            <a:r>
              <a:rPr lang="en-GB" sz="1200" kern="1200" dirty="0" smtClean="0">
                <a:solidFill>
                  <a:schemeClr val="tx1"/>
                </a:solidFill>
                <a:latin typeface="+mn-lt"/>
                <a:ea typeface="+mn-ea"/>
                <a:cs typeface="+mn-cs"/>
              </a:rPr>
              <a:t>, E104 </a:t>
            </a:r>
            <a:r>
              <a:rPr lang="en-GB" sz="1200" kern="1200" dirty="0" err="1" smtClean="0">
                <a:solidFill>
                  <a:schemeClr val="tx1"/>
                </a:solidFill>
                <a:latin typeface="+mn-lt"/>
                <a:ea typeface="+mn-ea"/>
                <a:cs typeface="+mn-cs"/>
              </a:rPr>
              <a:t>Quinoline</a:t>
            </a:r>
            <a:r>
              <a:rPr lang="en-GB" sz="1200" kern="1200" dirty="0" smtClean="0">
                <a:solidFill>
                  <a:schemeClr val="tx1"/>
                </a:solidFill>
                <a:latin typeface="+mn-lt"/>
                <a:ea typeface="+mn-ea"/>
                <a:cs typeface="+mn-cs"/>
              </a:rPr>
              <a:t> Yellow, E110 Sunset Yellow, E122 </a:t>
            </a:r>
            <a:r>
              <a:rPr lang="en-GB" sz="1200" kern="1200" dirty="0" err="1" smtClean="0">
                <a:solidFill>
                  <a:schemeClr val="tx1"/>
                </a:solidFill>
                <a:latin typeface="+mn-lt"/>
                <a:ea typeface="+mn-ea"/>
                <a:cs typeface="+mn-cs"/>
              </a:rPr>
              <a:t>Carmoisine</a:t>
            </a:r>
            <a:r>
              <a:rPr lang="en-GB" sz="1200" kern="1200" dirty="0" smtClean="0">
                <a:solidFill>
                  <a:schemeClr val="tx1"/>
                </a:solidFill>
                <a:latin typeface="+mn-lt"/>
                <a:ea typeface="+mn-ea"/>
                <a:cs typeface="+mn-cs"/>
              </a:rPr>
              <a:t>, E124 </a:t>
            </a:r>
            <a:r>
              <a:rPr lang="en-GB" sz="1200" kern="1200" dirty="0" err="1" smtClean="0">
                <a:solidFill>
                  <a:schemeClr val="tx1"/>
                </a:solidFill>
                <a:latin typeface="+mn-lt"/>
                <a:ea typeface="+mn-ea"/>
                <a:cs typeface="+mn-cs"/>
              </a:rPr>
              <a:t>Ponceau</a:t>
            </a:r>
            <a:r>
              <a:rPr lang="en-GB" sz="1200" kern="1200" dirty="0" smtClean="0">
                <a:solidFill>
                  <a:schemeClr val="tx1"/>
                </a:solidFill>
                <a:latin typeface="+mn-lt"/>
                <a:ea typeface="+mn-ea"/>
                <a:cs typeface="+mn-cs"/>
              </a:rPr>
              <a:t> 4R and E129 </a:t>
            </a:r>
            <a:r>
              <a:rPr lang="en-GB" sz="1200" kern="1200" dirty="0" err="1" smtClean="0">
                <a:solidFill>
                  <a:schemeClr val="tx1"/>
                </a:solidFill>
                <a:latin typeface="+mn-lt"/>
                <a:ea typeface="+mn-ea"/>
                <a:cs typeface="+mn-cs"/>
              </a:rPr>
              <a:t>Allura</a:t>
            </a:r>
            <a:r>
              <a:rPr lang="en-GB" sz="1200" kern="1200" dirty="0" smtClean="0">
                <a:solidFill>
                  <a:schemeClr val="tx1"/>
                </a:solidFill>
                <a:latin typeface="+mn-lt"/>
                <a:ea typeface="+mn-ea"/>
                <a:cs typeface="+mn-cs"/>
              </a:rPr>
              <a:t> Red). It agreed to  advise Ministers that there should be voluntary action by UK manufacturers to  remove these artificial colours by 2009, with parallel action in  the  EU to phase  them out over a specified period. </a:t>
            </a:r>
          </a:p>
          <a:p>
            <a:r>
              <a:rPr lang="en-GB" sz="1200" kern="1200" dirty="0" smtClean="0">
                <a:solidFill>
                  <a:schemeClr val="tx1"/>
                </a:solidFill>
                <a:latin typeface="+mn-lt"/>
                <a:ea typeface="+mn-ea"/>
                <a:cs typeface="+mn-cs"/>
              </a:rPr>
              <a:t>As part of a second reading deal, the Council of Ministers and Parliament have  agreed that 18 months after the new food additives Regulation comes into force, food placed on the market containing any of the six colours used in the Southampton study should carry additional label information that consumption “may have an adverse effect on activity and attention in children”.</a:t>
            </a:r>
          </a:p>
          <a:p>
            <a:r>
              <a:rPr lang="en-GB" sz="1200" kern="1200" dirty="0" smtClean="0">
                <a:solidFill>
                  <a:schemeClr val="tx1"/>
                </a:solidFill>
                <a:latin typeface="+mn-lt"/>
                <a:ea typeface="+mn-ea"/>
                <a:cs typeface="+mn-cs"/>
              </a:rPr>
              <a:t>And in response, a whole host of companies, including the U.K. branches of Tesco, ASDA, Kraft, Coca Cola and Mars (who make M&amp;Ms), have </a:t>
            </a:r>
            <a:r>
              <a:rPr lang="en-GB" sz="1200" i="1" kern="1200" dirty="0" smtClean="0">
                <a:solidFill>
                  <a:schemeClr val="tx1"/>
                </a:solidFill>
                <a:latin typeface="+mn-lt"/>
                <a:ea typeface="+mn-ea"/>
                <a:cs typeface="+mn-cs"/>
              </a:rPr>
              <a:t>voluntarily </a:t>
            </a:r>
            <a:r>
              <a:rPr lang="en-GB" sz="1200" kern="1200" dirty="0" smtClean="0">
                <a:solidFill>
                  <a:schemeClr val="tx1"/>
                </a:solidFill>
                <a:latin typeface="+mn-lt"/>
                <a:ea typeface="+mn-ea"/>
                <a:cs typeface="+mn-cs"/>
              </a:rPr>
              <a:t>removed artificial colours, the preservative sodium benzoate, and aspartame from their products. Particularly those marketed to children.</a:t>
            </a:r>
          </a:p>
          <a:p>
            <a:endParaRPr lang="en-GB" dirty="0"/>
          </a:p>
        </p:txBody>
      </p:sp>
      <p:sp>
        <p:nvSpPr>
          <p:cNvPr id="4" name="Slide Number Placeholder 3"/>
          <p:cNvSpPr>
            <a:spLocks noGrp="1"/>
          </p:cNvSpPr>
          <p:nvPr>
            <p:ph type="sldNum" sz="quarter" idx="10"/>
          </p:nvPr>
        </p:nvSpPr>
        <p:spPr/>
        <p:txBody>
          <a:bodyPr/>
          <a:lstStyle/>
          <a:p>
            <a:fld id="{C6A600DA-1FB9-4D52-A6A0-D43E0AC2CE88}" type="slidenum">
              <a:rPr lang="en-GB" smtClean="0"/>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6A600DA-1FB9-4D52-A6A0-D43E0AC2CE88}" type="slidenum">
              <a:rPr lang="en-GB" smtClean="0"/>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experiment involves the use of </a:t>
            </a:r>
            <a:r>
              <a:rPr lang="en-US" sz="1200" b="1" kern="1200" dirty="0" smtClean="0">
                <a:solidFill>
                  <a:schemeClr val="tx1"/>
                </a:solidFill>
                <a:latin typeface="+mn-lt"/>
                <a:ea typeface="+mn-ea"/>
                <a:cs typeface="+mn-cs"/>
              </a:rPr>
              <a:t>Solid-phase extraction (SPE</a:t>
            </a:r>
            <a:r>
              <a:rPr lang="en-US" sz="1200" kern="1200" dirty="0" smtClean="0">
                <a:solidFill>
                  <a:schemeClr val="tx1"/>
                </a:solidFill>
                <a:latin typeface="+mn-lt"/>
                <a:ea typeface="+mn-ea"/>
                <a:cs typeface="+mn-cs"/>
              </a:rPr>
              <a:t>).  a particular type of column chromatography</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is a separation process by which compounds that are dissolved or suspended in a liquid mixture are separated from other compounds in the mixture according to their physical and chemical properties.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Analytical laboratories use solid phase extraction (SPE) to concentrate and purify samples for analysis, which is what you will be doing.</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particular form of SPE uses reverse phase chromatography.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Reversed phase separations involve a polar or moderately polar mobile phase, in this case water as we are using an aqueous solution, and a nonpolar stationary phase.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analytes of interest, in this case the colourings, are typically mid- to nonpolar.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Binding of organic compounds from polar solutions onto these SPE materials is due primarily to the attractive forces between the carbon-hydrogen bonds in the </a:t>
            </a:r>
            <a:r>
              <a:rPr lang="en-US" sz="1200" kern="1200" dirty="0" err="1" smtClean="0">
                <a:solidFill>
                  <a:schemeClr val="tx1"/>
                </a:solidFill>
                <a:latin typeface="+mn-lt"/>
                <a:ea typeface="+mn-ea"/>
                <a:cs typeface="+mn-cs"/>
              </a:rPr>
              <a:t>analyte</a:t>
            </a:r>
            <a:r>
              <a:rPr lang="en-US" sz="1200" kern="1200" dirty="0" smtClean="0">
                <a:solidFill>
                  <a:schemeClr val="tx1"/>
                </a:solidFill>
                <a:latin typeface="+mn-lt"/>
                <a:ea typeface="+mn-ea"/>
                <a:cs typeface="+mn-cs"/>
              </a:rPr>
              <a:t> and the functional groups on the silica surface. These nonpolar-nonpolar attractive forces are commonly called van </a:t>
            </a:r>
            <a:r>
              <a:rPr lang="en-US" sz="1200" kern="1200" dirty="0" err="1" smtClean="0">
                <a:solidFill>
                  <a:schemeClr val="tx1"/>
                </a:solidFill>
                <a:latin typeface="+mn-lt"/>
                <a:ea typeface="+mn-ea"/>
                <a:cs typeface="+mn-cs"/>
              </a:rPr>
              <a:t>der</a:t>
            </a:r>
            <a:r>
              <a:rPr lang="en-US" sz="1200" kern="1200" dirty="0" smtClean="0">
                <a:solidFill>
                  <a:schemeClr val="tx1"/>
                </a:solidFill>
                <a:latin typeface="+mn-lt"/>
                <a:ea typeface="+mn-ea"/>
                <a:cs typeface="+mn-cs"/>
              </a:rPr>
              <a:t> Waals forces: or dispersion forces.</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Once the compound has attached to the column, we use a nonpolar solvent to disrupt the forces that bind the compound to the packing and thus elute it for analysis.</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6A600DA-1FB9-4D52-A6A0-D43E0AC2CE88}" type="slidenum">
              <a:rPr lang="en-GB" smtClean="0"/>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Developed by Dr. Gordon </a:t>
            </a:r>
            <a:r>
              <a:rPr lang="en-GB" sz="1200" kern="1200" dirty="0" err="1" smtClean="0">
                <a:solidFill>
                  <a:schemeClr val="tx1"/>
                </a:solidFill>
                <a:latin typeface="+mn-lt"/>
                <a:ea typeface="+mn-ea"/>
                <a:cs typeface="+mn-cs"/>
              </a:rPr>
              <a:t>Schill</a:t>
            </a:r>
            <a:r>
              <a:rPr lang="en-GB" sz="1200" kern="1200" dirty="0" smtClean="0">
                <a:solidFill>
                  <a:schemeClr val="tx1"/>
                </a:solidFill>
                <a:latin typeface="+mn-lt"/>
                <a:ea typeface="+mn-ea"/>
                <a:cs typeface="+mn-cs"/>
              </a:rPr>
              <a:t> in 1973, ion pair chromatography relies upon the addition of ionic compounds to the mobile phase to promote the formation of ion pairs with charged analytes. </a:t>
            </a:r>
          </a:p>
          <a:p>
            <a:r>
              <a:rPr lang="en-GB" sz="1200" kern="1200" dirty="0" smtClean="0">
                <a:solidFill>
                  <a:schemeClr val="tx1"/>
                </a:solidFill>
                <a:latin typeface="+mn-lt"/>
                <a:ea typeface="+mn-ea"/>
                <a:cs typeface="+mn-cs"/>
              </a:rPr>
              <a:t>These reagents are comprised of an alkyl chain with an </a:t>
            </a:r>
            <a:r>
              <a:rPr lang="en-GB" sz="1200" kern="1200" dirty="0" err="1" smtClean="0">
                <a:solidFill>
                  <a:schemeClr val="tx1"/>
                </a:solidFill>
                <a:latin typeface="+mn-lt"/>
                <a:ea typeface="+mn-ea"/>
                <a:cs typeface="+mn-cs"/>
              </a:rPr>
              <a:t>ionizable</a:t>
            </a:r>
            <a:r>
              <a:rPr lang="en-GB" sz="1200" kern="1200" dirty="0" smtClean="0">
                <a:solidFill>
                  <a:schemeClr val="tx1"/>
                </a:solidFill>
                <a:latin typeface="+mn-lt"/>
                <a:ea typeface="+mn-ea"/>
                <a:cs typeface="+mn-cs"/>
              </a:rPr>
              <a:t> terminus.</a:t>
            </a:r>
          </a:p>
          <a:p>
            <a:r>
              <a:rPr lang="en-GB" sz="1200" kern="1200" dirty="0" smtClean="0">
                <a:solidFill>
                  <a:schemeClr val="tx1"/>
                </a:solidFill>
                <a:latin typeface="+mn-lt"/>
                <a:ea typeface="+mn-ea"/>
                <a:cs typeface="+mn-cs"/>
              </a:rPr>
              <a:t>When used with reversed-phase chromatography, ion pair reagents can be used to selectively increase the retention of charged analytes.</a:t>
            </a:r>
          </a:p>
          <a:p>
            <a:r>
              <a:rPr lang="en-GB" sz="1200" kern="1200" dirty="0" smtClean="0">
                <a:solidFill>
                  <a:schemeClr val="tx1"/>
                </a:solidFill>
                <a:latin typeface="+mn-lt"/>
                <a:ea typeface="+mn-ea"/>
                <a:cs typeface="+mn-cs"/>
              </a:rPr>
              <a:t>In this particular experiment, tetrabutylammonium bisulphate is used to increase the interactions with the dyestuffs and thus increase both the amount and specificity their extraction from the drink. The diagrams above show tetrabutylammonium phosphate. There is a variety of TBA compounds and, we would assume, any of them will work for this. SSERC has tested the phosphate, bisulphate and hydroxide.</a:t>
            </a:r>
            <a:endParaRPr lang="en-GB" sz="1200" kern="120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6A600DA-1FB9-4D52-A6A0-D43E0AC2CE88}" type="slidenum">
              <a:rPr lang="en-GB" smtClean="0"/>
              <a:t>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2DD20FB-E8DA-9B44-8AC0-4BB5F7E5450D}" type="datetimeFigureOut">
              <a:rPr lang="en-US" smtClean="0"/>
              <a:pPr/>
              <a:t>10/7/2014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AEC5B4-D7C9-FC40-9E5E-9066BC84EA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2DD20FB-E8DA-9B44-8AC0-4BB5F7E5450D}" type="datetimeFigureOut">
              <a:rPr lang="en-US" smtClean="0"/>
              <a:pPr/>
              <a:t>10/7/2014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AEC5B4-D7C9-FC40-9E5E-9066BC84EA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2DD20FB-E8DA-9B44-8AC0-4BB5F7E5450D}" type="datetimeFigureOut">
              <a:rPr lang="en-US" smtClean="0"/>
              <a:pPr/>
              <a:t>10/7/2014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AEC5B4-D7C9-FC40-9E5E-9066BC84EA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2DD20FB-E8DA-9B44-8AC0-4BB5F7E5450D}" type="datetimeFigureOut">
              <a:rPr lang="en-US" smtClean="0"/>
              <a:pPr/>
              <a:t>10/7/2014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AEC5B4-D7C9-FC40-9E5E-9066BC84EA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2DD20FB-E8DA-9B44-8AC0-4BB5F7E5450D}" type="datetimeFigureOut">
              <a:rPr lang="en-US" smtClean="0"/>
              <a:pPr/>
              <a:t>10/7/2014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AEC5B4-D7C9-FC40-9E5E-9066BC84EA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2DD20FB-E8DA-9B44-8AC0-4BB5F7E5450D}" type="datetimeFigureOut">
              <a:rPr lang="en-US" smtClean="0"/>
              <a:pPr/>
              <a:t>10/7/2014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AEC5B4-D7C9-FC40-9E5E-9066BC84EA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2DD20FB-E8DA-9B44-8AC0-4BB5F7E5450D}" type="datetimeFigureOut">
              <a:rPr lang="en-US" smtClean="0"/>
              <a:pPr/>
              <a:t>10/7/2014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6AEC5B4-D7C9-FC40-9E5E-9066BC84EA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2DD20FB-E8DA-9B44-8AC0-4BB5F7E5450D}" type="datetimeFigureOut">
              <a:rPr lang="en-US" smtClean="0"/>
              <a:pPr/>
              <a:t>10/7/2014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6AEC5B4-D7C9-FC40-9E5E-9066BC84EA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2DD20FB-E8DA-9B44-8AC0-4BB5F7E5450D}" type="datetimeFigureOut">
              <a:rPr lang="en-US" smtClean="0"/>
              <a:pPr/>
              <a:t>10/7/2014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6AEC5B4-D7C9-FC40-9E5E-9066BC84EA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2DD20FB-E8DA-9B44-8AC0-4BB5F7E5450D}" type="datetimeFigureOut">
              <a:rPr lang="en-US" smtClean="0"/>
              <a:pPr/>
              <a:t>10/7/2014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AEC5B4-D7C9-FC40-9E5E-9066BC84EA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2DD20FB-E8DA-9B44-8AC0-4BB5F7E5450D}" type="datetimeFigureOut">
              <a:rPr lang="en-US" smtClean="0"/>
              <a:pPr/>
              <a:t>10/7/2014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AEC5B4-D7C9-FC40-9E5E-9066BC84EA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le:Soft drink shelf.JPG"/>
          <p:cNvPicPr/>
          <p:nvPr/>
        </p:nvPicPr>
        <p:blipFill>
          <a:blip r:embed="rId2" cstate="print"/>
          <a:srcRect/>
          <a:stretch>
            <a:fillRect/>
          </a:stretch>
        </p:blipFill>
        <p:spPr bwMode="auto">
          <a:xfrm>
            <a:off x="1331640" y="1196752"/>
            <a:ext cx="5976664" cy="4392488"/>
          </a:xfrm>
          <a:prstGeom prst="rect">
            <a:avLst/>
          </a:prstGeom>
          <a:noFill/>
          <a:ln w="9525">
            <a:noFill/>
            <a:miter lim="800000"/>
            <a:headEnd/>
            <a:tailEnd/>
          </a:ln>
        </p:spPr>
      </p:pic>
      <p:sp>
        <p:nvSpPr>
          <p:cNvPr id="4" name="Rectangle 3"/>
          <p:cNvSpPr/>
          <p:nvPr/>
        </p:nvSpPr>
        <p:spPr>
          <a:xfrm>
            <a:off x="2354833" y="260648"/>
            <a:ext cx="450732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Food Forensics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Picture 5" descr="Glasgow_SS_Logo"/>
          <p:cNvPicPr/>
          <p:nvPr/>
        </p:nvPicPr>
        <p:blipFill>
          <a:blip r:embed="rId3" cstate="print"/>
          <a:srcRect/>
          <a:stretch>
            <a:fillRect/>
          </a:stretch>
        </p:blipFill>
        <p:spPr bwMode="auto">
          <a:xfrm>
            <a:off x="6592378" y="6047117"/>
            <a:ext cx="2551622" cy="81088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556792"/>
            <a:ext cx="8424936" cy="313932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66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Follow the instructions to extract the colour from your two drinks.</a:t>
            </a:r>
            <a:endParaRPr lang="en-US" sz="66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556792"/>
            <a:ext cx="8424936" cy="4154984"/>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66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Follow the instructions to </a:t>
            </a:r>
            <a:r>
              <a:rPr lang="en-US" sz="6600" b="1" cap="none" spc="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analyse</a:t>
            </a:r>
            <a:r>
              <a:rPr lang="en-US" sz="66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your colours using paper chromatography.</a:t>
            </a:r>
            <a:endParaRPr lang="en-US" sz="66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688" y="404664"/>
            <a:ext cx="6552728" cy="707886"/>
          </a:xfrm>
          <a:prstGeom prst="rect">
            <a:avLst/>
          </a:prstGeom>
          <a:noFill/>
        </p:spPr>
        <p:txBody>
          <a:bodyPr wrap="square" rtlCol="0">
            <a:spAutoFit/>
          </a:bodyPr>
          <a:lstStyle/>
          <a:p>
            <a:r>
              <a:rPr lang="en-GB" sz="4000" b="1" dirty="0" smtClean="0">
                <a:solidFill>
                  <a:srgbClr val="7030A0"/>
                </a:solidFill>
                <a:latin typeface="Times New Roman" pitchFamily="18" charset="0"/>
                <a:cs typeface="Times New Roman" pitchFamily="18" charset="0"/>
              </a:rPr>
              <a:t>2007 Southampton six</a:t>
            </a:r>
            <a:endParaRPr lang="en-GB" sz="4000" b="1" dirty="0">
              <a:solidFill>
                <a:srgbClr val="7030A0"/>
              </a:solidFill>
              <a:latin typeface="Times New Roman" pitchFamily="18" charset="0"/>
              <a:cs typeface="Times New Roman" pitchFamily="18" charset="0"/>
            </a:endParaRPr>
          </a:p>
        </p:txBody>
      </p:sp>
      <p:sp>
        <p:nvSpPr>
          <p:cNvPr id="5" name="Rectangle 4"/>
          <p:cNvSpPr/>
          <p:nvPr/>
        </p:nvSpPr>
        <p:spPr>
          <a:xfrm>
            <a:off x="179512" y="1412776"/>
            <a:ext cx="4572000" cy="3431709"/>
          </a:xfrm>
          <a:prstGeom prst="rect">
            <a:avLst/>
          </a:prstGeom>
        </p:spPr>
        <p:txBody>
          <a:bodyPr>
            <a:spAutoFit/>
          </a:bodyPr>
          <a:lstStyle/>
          <a:p>
            <a:pPr>
              <a:spcAft>
                <a:spcPts val="600"/>
              </a:spcAft>
            </a:pPr>
            <a:r>
              <a:rPr lang="en-GB" sz="3200" dirty="0" smtClean="0"/>
              <a:t>E 102 </a:t>
            </a:r>
            <a:r>
              <a:rPr lang="en-GB" sz="3200" dirty="0" err="1" smtClean="0"/>
              <a:t>Tartrazine</a:t>
            </a:r>
            <a:r>
              <a:rPr lang="en-GB" sz="3200" dirty="0" smtClean="0"/>
              <a:t>, </a:t>
            </a:r>
          </a:p>
          <a:p>
            <a:pPr>
              <a:spcAft>
                <a:spcPts val="600"/>
              </a:spcAft>
            </a:pPr>
            <a:r>
              <a:rPr lang="en-GB" sz="3200" dirty="0" smtClean="0"/>
              <a:t>E104 </a:t>
            </a:r>
            <a:r>
              <a:rPr lang="en-GB" sz="3200" dirty="0" err="1" smtClean="0"/>
              <a:t>Quinoline</a:t>
            </a:r>
            <a:r>
              <a:rPr lang="en-GB" sz="3200" dirty="0" smtClean="0"/>
              <a:t> Yellow, </a:t>
            </a:r>
          </a:p>
          <a:p>
            <a:pPr>
              <a:spcAft>
                <a:spcPts val="600"/>
              </a:spcAft>
            </a:pPr>
            <a:r>
              <a:rPr lang="en-GB" sz="3200" dirty="0" smtClean="0"/>
              <a:t>E110 Sunset Yellow, </a:t>
            </a:r>
          </a:p>
          <a:p>
            <a:pPr>
              <a:spcAft>
                <a:spcPts val="600"/>
              </a:spcAft>
            </a:pPr>
            <a:r>
              <a:rPr lang="en-GB" sz="3200" dirty="0" smtClean="0"/>
              <a:t>E122 </a:t>
            </a:r>
            <a:r>
              <a:rPr lang="en-GB" sz="3200" dirty="0" err="1" smtClean="0"/>
              <a:t>Carmoisine</a:t>
            </a:r>
            <a:r>
              <a:rPr lang="en-GB" sz="3200" dirty="0" smtClean="0"/>
              <a:t>, </a:t>
            </a:r>
          </a:p>
          <a:p>
            <a:pPr>
              <a:spcAft>
                <a:spcPts val="600"/>
              </a:spcAft>
            </a:pPr>
            <a:r>
              <a:rPr lang="en-GB" sz="3200" dirty="0" smtClean="0"/>
              <a:t>E124 </a:t>
            </a:r>
            <a:r>
              <a:rPr lang="en-GB" sz="3200" dirty="0" err="1" smtClean="0"/>
              <a:t>Ponceau</a:t>
            </a:r>
            <a:r>
              <a:rPr lang="en-GB" sz="3200" dirty="0" smtClean="0"/>
              <a:t> 4R</a:t>
            </a:r>
          </a:p>
          <a:p>
            <a:pPr>
              <a:spcAft>
                <a:spcPts val="600"/>
              </a:spcAft>
            </a:pPr>
            <a:r>
              <a:rPr lang="en-GB" sz="3200" dirty="0" smtClean="0"/>
              <a:t> E129 </a:t>
            </a:r>
            <a:r>
              <a:rPr lang="en-GB" sz="3200" dirty="0" err="1" smtClean="0"/>
              <a:t>Allura</a:t>
            </a:r>
            <a:r>
              <a:rPr lang="en-GB" sz="3200" dirty="0" smtClean="0"/>
              <a:t> Red</a:t>
            </a:r>
            <a:endParaRPr lang="en-GB" sz="3200" dirty="0"/>
          </a:p>
        </p:txBody>
      </p:sp>
      <p:pic>
        <p:nvPicPr>
          <p:cNvPr id="1026" name="Picture 2" descr="http://www.foodnavigator.com/var/plain_site/storage/images/publications/food-beverage-nutrition/foodnavigator.com/legislation/efsa-calls-for-safety-tests-for-six-food-dyes-including-five-southampton-colours/8204263-1-eng-GB/EFSA-calls-for-safety-tests-for-six-food-dyes-including-five-Southampton-colours_strict_xxl.jpg"/>
          <p:cNvPicPr>
            <a:picLocks noChangeAspect="1" noChangeArrowheads="1"/>
          </p:cNvPicPr>
          <p:nvPr/>
        </p:nvPicPr>
        <p:blipFill>
          <a:blip r:embed="rId3"/>
          <a:srcRect/>
          <a:stretch>
            <a:fillRect/>
          </a:stretch>
        </p:blipFill>
        <p:spPr bwMode="auto">
          <a:xfrm>
            <a:off x="3707904" y="3140968"/>
            <a:ext cx="5234186" cy="294315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404664"/>
            <a:ext cx="6552728" cy="707886"/>
          </a:xfrm>
          <a:prstGeom prst="rect">
            <a:avLst/>
          </a:prstGeom>
          <a:noFill/>
        </p:spPr>
        <p:txBody>
          <a:bodyPr wrap="square" rtlCol="0">
            <a:spAutoFit/>
          </a:bodyPr>
          <a:lstStyle/>
          <a:p>
            <a:pPr algn="ctr"/>
            <a:r>
              <a:rPr lang="en-GB" sz="4000" b="1" dirty="0" smtClean="0">
                <a:solidFill>
                  <a:srgbClr val="7030A0"/>
                </a:solidFill>
                <a:latin typeface="Times New Roman" pitchFamily="18" charset="0"/>
                <a:cs typeface="Times New Roman" pitchFamily="18" charset="0"/>
              </a:rPr>
              <a:t>Chromatography</a:t>
            </a:r>
            <a:endParaRPr lang="en-GB" sz="4000" b="1" dirty="0">
              <a:solidFill>
                <a:srgbClr val="7030A0"/>
              </a:solidFill>
              <a:latin typeface="Times New Roman" pitchFamily="18" charset="0"/>
              <a:cs typeface="Times New Roman" pitchFamily="18" charset="0"/>
            </a:endParaRPr>
          </a:p>
        </p:txBody>
      </p:sp>
      <p:pic>
        <p:nvPicPr>
          <p:cNvPr id="15362" name="Picture 2" descr="http://paperproject.org/semgallery/images/silk1x100.jpg"/>
          <p:cNvPicPr>
            <a:picLocks noChangeAspect="1" noChangeArrowheads="1"/>
          </p:cNvPicPr>
          <p:nvPr/>
        </p:nvPicPr>
        <p:blipFill>
          <a:blip r:embed="rId3"/>
          <a:srcRect/>
          <a:stretch>
            <a:fillRect/>
          </a:stretch>
        </p:blipFill>
        <p:spPr bwMode="auto">
          <a:xfrm>
            <a:off x="755576" y="1844824"/>
            <a:ext cx="2572544" cy="2572545"/>
          </a:xfrm>
          <a:prstGeom prst="rect">
            <a:avLst/>
          </a:prstGeom>
          <a:noFill/>
        </p:spPr>
      </p:pic>
      <p:sp>
        <p:nvSpPr>
          <p:cNvPr id="4" name="TextBox 3"/>
          <p:cNvSpPr txBox="1"/>
          <p:nvPr/>
        </p:nvSpPr>
        <p:spPr>
          <a:xfrm>
            <a:off x="683568" y="4509120"/>
            <a:ext cx="2736304" cy="523220"/>
          </a:xfrm>
          <a:prstGeom prst="rect">
            <a:avLst/>
          </a:prstGeom>
          <a:noFill/>
        </p:spPr>
        <p:txBody>
          <a:bodyPr wrap="square" rtlCol="0">
            <a:spAutoFit/>
          </a:bodyPr>
          <a:lstStyle/>
          <a:p>
            <a:r>
              <a:rPr lang="en-GB" sz="2800" dirty="0" smtClean="0"/>
              <a:t>Stationary phase</a:t>
            </a:r>
            <a:endParaRPr lang="en-GB" sz="2800" dirty="0"/>
          </a:p>
        </p:txBody>
      </p:sp>
      <p:sp>
        <p:nvSpPr>
          <p:cNvPr id="15364" name="AutoShape 4" descr="data:image/jpeg;base64,/9j/4AAQSkZJRgABAQAAAQABAAD/2wCEAAkGBxANDQ4NDA4PDQ4PDA4QEBAPEBAQDg8RFRIXGhURFBMkHCggGRonGxYTLTEtJSktLi4uHB80ODQsNygtMTcBCgoKDg0OFA8QFCwZFBwsLCwsLCwrKysrLCwrNyssNywsNywsKyssKyw3LCsrKysrKysrKys3NysrKysrKysrK//AABEIAOEA4QMBIgACEQEDEQH/xAAbAAEAAgMBAQAAAAAAAAAAAAAABQYCBAcDAf/EADgQAAICAQMCBQIEBAMJAAAAAAECAAMRBBIhBTEGEyJBUTJhBxRxgRUjQlJykaEkM0NigrHB0fH/xAAWAQEBAQAAAAAAAAAAAAAAAAAAAQL/xAAWEQEBAQAAAAAAAAAAAAAAAAAAARH/2gAMAwEAAhEDEQA/AO4xEQEREBERAREQEREBERAREQEREBERAREQEREBERAREQEREBERAREQEREBERAREQEREBE86LlsRbKyGVlDKR2IPYz0gImAsXcUDDeFDFcjcFJIBI+CQ3+RmcBERAREQEREBERAREQEREBERAREQEREBERATXpdzbaGNYRdoRVJawggEu/bbzuAHPC5zzgbEhdVrGp1yqcmu2tAck4B3EDaO3uSf2+RAlL79jVLjJssK9wMYRmz9/p/1ntNM2LZbWApOwO4J3KUYALgjHuHbv8AHbvjcgIiIGl09RWGUsNz3XP2VScuedoJHuO3fOSATMuoawUozDDMADtLBeDnn/Q447yAqc6XXWqdpR2XKBW9KsWYMCclm47Aj6cbexjr7XW301UkpvY4yMJnawBY+6lRZ2xyU5AHITHQ382r8wS5Nv8AfjO1SVU4HAJABOPTkkjvJKYVVhFVF7KoA/QCZwEh9Jq1Gs1NaYP8yvzS1+7aRQpwtfO3g18cZyT8ZmJTeq4r6lalqsaraUtywby+AqYD/T2VjtPwTht2AFvqtVxlGDDOMg5HbP8A2ImchKdY1IrDEKrXV1sWDFVzwADvOM+gDvyfjmTcBERAREQEREBERAREQEREBERAREQEguuuRqdMoI9VdzYYZTNZQjfzgjk9/juPedkB1u3bqq2GNyUMDkoMC1wo78kEqP3C9+0QbvSAC1zAMCH2HcxYZxuyPsd4+3AxjtJKRfR29eoXsd6vt2kYBXaD2xyEHYmSkBERAgfEKYsR1rLsanG/PC7SMIQcjDB3BwMnAGZ56YU262pBUu+ih7dxKlkJYrjHJIJNnxgr7z08U4A07EnPnMqqCAWby2YBcgjd6OM4H39i6e6jU1nCLY1BB27SXBAJ5yDhSg/p7ue3MCeiIgJAeMtKjaddQ5ZTpbBYGXdkK3ofgd/Sx9j2k/Ijxbn+H6jHPoGeN3p3Ddx+mYGh066p7alCEOXArtzXvwoLsobJJBC44A4JOeZZpSem2shq3YIqvp2MD6RvfZbg5J+jn4/aXWB9iIgIiICIiAiIgIiICIiAiIgIiICVfrIReqabDHfZUu5Rz6UZ9hxg+9jHPyP1lonPeq6oHrgV1ZLK7qgj4z5lLVJwB8bmYc/LffKC39LUm/WOSSRZVSMhQCEqVtwx/wA1r9/iSciPDjlkvZ2ZmOsvB3EkDaQoC/Awo7cd5LwERECC8WlvL0+3fzq1Umshcbq3Ubm3DC5PJwT249xpeHkDaoPkD+Rc4XO4l2tGXHfgA4HqHDdjxj08eIDp9OfTkaxdpfOxSarBk4+xP74mHRd414LPuVtNZtAyEKlkIAXsAMccA8t8GUWmIiQJ4a6tXptV8bWqdWz2wVIOZ7yE8ZXOvT71pQ2W3BNPWqkKS17ivO4nAxvJ/aBX+lN5nSd2QbvI2B8kb7GIWvBOfqbb7+4z8S9yg+GLlejS1h9ytrqUxyAorra1QABj6ql/84l+ihERAREQEREBERAREQEREBERAREQE5h+IevrXqtNaAtYNKnmMpyKtzWGslexJ2n3BA9wOZ0HrnUk0Wk1Grt5TT0WWkZwW2qTtH3Pb95ynpujvatuo62zdqtXeXWuvFhOxTksQMKg+gA87feWC4eGOqLXqWpZdg1QW1f6j5gUK4ZuCe1fOOd/tiXSU7UdKGo0RsCZ1FKG6hwQpFyK2w8Y7gsp+AxEnfDnV11umS4YDbV3gEHBKggj7EEH/wCRRKRESCqfiDYPJ0tZA9erBJKlgqitgWx+rrPXodhfUVAjAWm5vrL5YCleDj4Y5GeMjjmRXja5W19FVgUomkZzvAKYdyCCD7HYB9vkd5LdE0gOuN+1d1egFfmbAtjC20nYfsvk/Pck45lFliIkCVr8RwP4NrWLbGrrS2tslcW12K9XI5+tUllnKfHGpv631Buj6UhdNpW33lm2Ja6AMXdhzsUlVA/vJJ+kGWCK8G9ZRKtJawsZdNrK3uJXAVWR6SxbHZRYG78D2PcdqU5AIOQRkEdjOT+FOi0PWK3Gx7ayFXbipq2qGRtzwAN+ftj7CW/wL1CzGp6bq23anp1wp3EjdbRtBptPyShXPAGTiKLVERIEREBERAREQEREBERAREQERECG8X6JtR0++pAS38uzCglmFdquVA9yQpH7yv8ARvDPp8ys1vU9a+pSStwKkhlByCCGHf7iXmRV3Qq/WdPZfozYWJ/L2FU3MclhUcoGJJJIUEkkmB49X1f5TSbAQdTePJ01fJNmodTtAUf0g5ZiOyhie2ZXejaZ+m6+nTplqNlVDWE+rATFYZQMd+R27t24B2F8JamixtRRqfP1BVlF+oezzgp58sE7gEyBkDAz8YEkendK1D6gXa7YUrKtUh2uQwVeSMfKqQc5G0frKLJERIOdfiBQv8T0djYJbTOFyyrjy7M8e/O/B5Esvhdi9mrfnaDpa13Z3YFCvj9M2HsJXPxIuI1elrDVgOnClh5m7Ljhc9iGPJBGAwyJMeBdQLPzgG703UZLghyTQncEfGMH/wBSi1xESBOIL0vVUavqDDzKS+u1w3IxTzksvZwpJGGz6SAeMH789vkZ1DQvuN2mFTWHBaq7ctVpAwG3gEo2ABnDZAAIOARRXPDfTGUqzBDldoCH6cnLZ5ye3P8AhPOcZjOp9TXSeJHdFUVroNElx5ADb7sqDkDPlNWcYOcL9synWuvdSozVR0pKjtydU1wu0qfcKoDMfs2yQOubS06JA96DWE322ai+8fzb2Qbi7KNpyAgVewC7cDGIHUlORkHIPbE+yN8NLYug0i3gC1dLUrgKFGQoHAycdvmSUgREQEREBERAREQEREBERAREQEREBERAREgfGvVTo9BY9bbLrSKaW77Xf+vGRkqoY499uIHLvGmvPUuu3DTMjJo666M5+uxGZ3C/PrJXBwMrLT4CtGm1jVkBK9XUCmN3qurUbuOy+nPtzzzgSr19A0un0uis0lot1Nmod7gtrHZWAV2bQcA559R3bi3fBIt1+mXUdOfU1DN+mrOprZUI/m04dQCfcjcOO2495oX+fZGeHerLrtLVqEK5ZQLAv9FgA3LjuO+Rn2IknMhERATX/I05DeTVuAAB2LkANuABx7Hn9ZsRACIiAiIgIiICIiAiIgIiICIiAiIgIiICIiAle8a6MW6WtnICU6qq1ycgKnKNYT/SFD7ifYKZYZ8IzweRA57R4bfILIyEDaCxrXIAf7kA4UkdxjHOe1k11Zq0OorXHm3oaagd2XusXYue5xnBJ9gCewm0emW0oU0OoWlcYSu+rz6KvsgDIwX7bsAYAAAxKrfoetU3tqWsq1j4K1CtU8qpcjOKyVKkjjjceeWwJRo+GvO6V1F9Owe2m66qkjebXXgKl2AvpOdoOcZUlyeMHponOzoL+pX1JfprqgprssvdXqK7XI2oSuC3vyGPA5BIYdEihERIEREBERATG1wqszEAKpJJIAAA5JPtMp46z/dWYUMfLfCsMq3pPBHuIGOg1QvqS0KyBxna+Ny89jgzYle8PdSdtCtzD07sojA1vVSxHlI3LAlVIBbdg4zke1gBgfYiICIiAiIgIiICIiAiIgIiICIiAiIgIiICIiAiIgIiICfD257T7NTqufy9+07T5NmD/b6Tz+0CseB9QTp9PXVzWlVa+sMqrWBtRFwgXkc9+Dkc95cpRPB7iqz8vWUsrSy2ms5DZ2E+oMGOF444zhxn2JvctCIiQIiICIiAiIgIiICIiAiIgIiICIiAiIgIiICIiAiIgJjaAVYN9O05/THMylS/EvxIOm9Ot2N/tOorsqoABYqSvqtIHsoOf1Kj3gV7wWy6Wm0WbUK6FrTnP8sChW5ONwwlin37n3zOmjtx2nJfAnTtSBYpwyX1iqzDksoavbk9xwvsWJ4TnkTpfQtSbNOgcBbawKrUVSipYoAZVHx8Y4xLRIRESBERAREQEREBERAREQEREBERAREQEREBERAREQEREBOR6i3T9S6n1TVdQZrU0m7R6LSIxBc1O4duCPV5iH3AwVz2E65OYr4V8vrGqoZhSmsut1enswWFu71XVEdtysWOOeNp9jLBs+C+n+WiAPUz1MjEKdoqGOMjHOcDB+OORLPZqFo6rUhIH53SvheebaCPVj/A4H/SJs9O6QumJO4sNoySSv0jg47e5z/n+lW8QLfrtQut0qA6bTDyqHLsj6ix2G+yoZAZMisKSQCQxGVxuC/RIzw51H83pKriVLEMr7c/WpIPBAI5HYiScgREQEREBERAREQEREBERAREQEREBERAREQEREBERATX12hq1KeVqK0tTcrbXUEBlOVYfBB7EcibEQKF1z8P3dXOj12sYbD5ek1es1Fuk3ZGASSW28Yw27vMtLr9eqCrVU6lnqNX/DVTYxu2L61JQjBUk7uByRwQL3EuiB8GaBqNKTbS+msuue16HdXFROFCrhmAGFU4BPJMnoiQIiICIiAiIgIiICIiAiIgIiICIiAiIgIiICIiAiIgIiICIiAiIgIiICIiAiIgIiICIiAiIgIiICIiAiIgIiICIiAiIgIiICIiAiIgIiICIi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5366" name="AutoShape 6" descr="data:image/jpeg;base64,/9j/4AAQSkZJRgABAQAAAQABAAD/2wCEAAkGBxANDQ4NDA4PDQ4PDA4QEBAPEBAQDg8RFRIXGhURFBMkHCggGRonGxYTLTEtJSktLi4uHB80ODQsNygtMTcBCgoKDg0OFA8QFCwZFBwsLCwsLCwrKysrLCwrNyssNywsNywsKyssKyw3LCsrKysrKysrKys3NysrKysrKysrK//AABEIAOEA4QMBIgACEQEDEQH/xAAbAAEAAgMBAQAAAAAAAAAAAAAABQYCBAcDAf/EADgQAAICAQMCBQIEBAMJAAAAAAECAAMRBBIhBTEGEyJBUTJhBxRxgRUjQlJykaEkM0NigrHB0fH/xAAWAQEBAQAAAAAAAAAAAAAAAAAAAQL/xAAWEQEBAQAAAAAAAAAAAAAAAAAAARH/2gAMAwEAAhEDEQA/AO4xEQEREBERAREQEREBERAREQEREBERAREQEREBERAREQEREBERAREQEREBERAREQEREBE86LlsRbKyGVlDKR2IPYz0gImAsXcUDDeFDFcjcFJIBI+CQ3+RmcBERAREQEREBERAREQEREBERAREQEREBERATXpdzbaGNYRdoRVJawggEu/bbzuAHPC5zzgbEhdVrGp1yqcmu2tAck4B3EDaO3uSf2+RAlL79jVLjJssK9wMYRmz9/p/1ntNM2LZbWApOwO4J3KUYALgjHuHbv8AHbvjcgIiIGl09RWGUsNz3XP2VScuedoJHuO3fOSATMuoawUozDDMADtLBeDnn/Q447yAqc6XXWqdpR2XKBW9KsWYMCclm47Aj6cbexjr7XW301UkpvY4yMJnawBY+6lRZ2xyU5AHITHQ382r8wS5Nv8AfjO1SVU4HAJABOPTkkjvJKYVVhFVF7KoA/QCZwEh9Jq1Gs1NaYP8yvzS1+7aRQpwtfO3g18cZyT8ZmJTeq4r6lalqsaraUtywby+AqYD/T2VjtPwTht2AFvqtVxlGDDOMg5HbP8A2ImchKdY1IrDEKrXV1sWDFVzwADvOM+gDvyfjmTcBERAREQEREBERAREQEREBERAREQEguuuRqdMoI9VdzYYZTNZQjfzgjk9/juPedkB1u3bqq2GNyUMDkoMC1wo78kEqP3C9+0QbvSAC1zAMCH2HcxYZxuyPsd4+3AxjtJKRfR29eoXsd6vt2kYBXaD2xyEHYmSkBERAgfEKYsR1rLsanG/PC7SMIQcjDB3BwMnAGZ56YU262pBUu+ih7dxKlkJYrjHJIJNnxgr7z08U4A07EnPnMqqCAWby2YBcgjd6OM4H39i6e6jU1nCLY1BB27SXBAJ5yDhSg/p7ue3MCeiIgJAeMtKjaddQ5ZTpbBYGXdkK3ofgd/Sx9j2k/Ijxbn+H6jHPoGeN3p3Ddx+mYGh066p7alCEOXArtzXvwoLsobJJBC44A4JOeZZpSem2shq3YIqvp2MD6RvfZbg5J+jn4/aXWB9iIgIiICIiAiIgIiICIiAiIgIiICVfrIReqabDHfZUu5Rz6UZ9hxg+9jHPyP1lonPeq6oHrgV1ZLK7qgj4z5lLVJwB8bmYc/LffKC39LUm/WOSSRZVSMhQCEqVtwx/wA1r9/iSciPDjlkvZ2ZmOsvB3EkDaQoC/Awo7cd5LwERECC8WlvL0+3fzq1Umshcbq3Ubm3DC5PJwT249xpeHkDaoPkD+Rc4XO4l2tGXHfgA4HqHDdjxj08eIDp9OfTkaxdpfOxSarBk4+xP74mHRd414LPuVtNZtAyEKlkIAXsAMccA8t8GUWmIiQJ4a6tXptV8bWqdWz2wVIOZ7yE8ZXOvT71pQ2W3BNPWqkKS17ivO4nAxvJ/aBX+lN5nSd2QbvI2B8kb7GIWvBOfqbb7+4z8S9yg+GLlejS1h9ytrqUxyAorra1QABj6ql/84l+ihERAREQEREBERAREQEREBERAREQE5h+IevrXqtNaAtYNKnmMpyKtzWGslexJ2n3BA9wOZ0HrnUk0Wk1Grt5TT0WWkZwW2qTtH3Pb95ynpujvatuo62zdqtXeXWuvFhOxTksQMKg+gA87feWC4eGOqLXqWpZdg1QW1f6j5gUK4ZuCe1fOOd/tiXSU7UdKGo0RsCZ1FKG6hwQpFyK2w8Y7gsp+AxEnfDnV11umS4YDbV3gEHBKggj7EEH/wCRRKRESCqfiDYPJ0tZA9erBJKlgqitgWx+rrPXodhfUVAjAWm5vrL5YCleDj4Y5GeMjjmRXja5W19FVgUomkZzvAKYdyCCD7HYB9vkd5LdE0gOuN+1d1egFfmbAtjC20nYfsvk/Pck45lFliIkCVr8RwP4NrWLbGrrS2tslcW12K9XI5+tUllnKfHGpv631Buj6UhdNpW33lm2Ja6AMXdhzsUlVA/vJJ+kGWCK8G9ZRKtJawsZdNrK3uJXAVWR6SxbHZRYG78D2PcdqU5AIOQRkEdjOT+FOi0PWK3Gx7ayFXbipq2qGRtzwAN+ftj7CW/wL1CzGp6bq23anp1wp3EjdbRtBptPyShXPAGTiKLVERIEREBERAREQEREBERAREQERECG8X6JtR0++pAS38uzCglmFdquVA9yQpH7yv8ARvDPp8ys1vU9a+pSStwKkhlByCCGHf7iXmRV3Qq/WdPZfozYWJ/L2FU3MclhUcoGJJJIUEkkmB49X1f5TSbAQdTePJ01fJNmodTtAUf0g5ZiOyhie2ZXejaZ+m6+nTplqNlVDWE+rATFYZQMd+R27t24B2F8JamixtRRqfP1BVlF+oezzgp58sE7gEyBkDAz8YEkendK1D6gXa7YUrKtUh2uQwVeSMfKqQc5G0frKLJERIOdfiBQv8T0djYJbTOFyyrjy7M8e/O/B5Esvhdi9mrfnaDpa13Z3YFCvj9M2HsJXPxIuI1elrDVgOnClh5m7Ljhc9iGPJBGAwyJMeBdQLPzgG703UZLghyTQncEfGMH/wBSi1xESBOIL0vVUavqDDzKS+u1w3IxTzksvZwpJGGz6SAeMH789vkZ1DQvuN2mFTWHBaq7ctVpAwG3gEo2ABnDZAAIOARRXPDfTGUqzBDldoCH6cnLZ5ye3P8AhPOcZjOp9TXSeJHdFUVroNElx5ADb7sqDkDPlNWcYOcL9synWuvdSozVR0pKjtydU1wu0qfcKoDMfs2yQOubS06JA96DWE322ai+8fzb2Qbi7KNpyAgVewC7cDGIHUlORkHIPbE+yN8NLYug0i3gC1dLUrgKFGQoHAycdvmSUgREQEREBERAREQEREBERAREQEREBERAREgfGvVTo9BY9bbLrSKaW77Xf+vGRkqoY499uIHLvGmvPUuu3DTMjJo666M5+uxGZ3C/PrJXBwMrLT4CtGm1jVkBK9XUCmN3qurUbuOy+nPtzzzgSr19A0un0uis0lot1Nmod7gtrHZWAV2bQcA559R3bi3fBIt1+mXUdOfU1DN+mrOprZUI/m04dQCfcjcOO2495oX+fZGeHerLrtLVqEK5ZQLAv9FgA3LjuO+Rn2IknMhERATX/I05DeTVuAAB2LkANuABx7Hn9ZsRACIiAiIgIiICIiAiIgIiICIiAiIgIiICIiAle8a6MW6WtnICU6qq1ycgKnKNYT/SFD7ifYKZYZ8IzweRA57R4bfILIyEDaCxrXIAf7kA4UkdxjHOe1k11Zq0OorXHm3oaagd2XusXYue5xnBJ9gCewm0emW0oU0OoWlcYSu+rz6KvsgDIwX7bsAYAAAxKrfoetU3tqWsq1j4K1CtU8qpcjOKyVKkjjjceeWwJRo+GvO6V1F9Owe2m66qkjebXXgKl2AvpOdoOcZUlyeMHponOzoL+pX1JfprqgprssvdXqK7XI2oSuC3vyGPA5BIYdEihERIEREBERATG1wqszEAKpJJIAAA5JPtMp46z/dWYUMfLfCsMq3pPBHuIGOg1QvqS0KyBxna+Ny89jgzYle8PdSdtCtzD07sojA1vVSxHlI3LAlVIBbdg4zke1gBgfYiICIiAiIgIiICIiAiIgIiICIiAiIgIiICIiAiIgIiICfD257T7NTqufy9+07T5NmD/b6Tz+0CseB9QTp9PXVzWlVa+sMqrWBtRFwgXkc9+Dkc95cpRPB7iqz8vWUsrSy2ms5DZ2E+oMGOF444zhxn2JvctCIiQIiICIiAiIgIiICIiAiIgIiICIiAiIgIiICIiAiIgJjaAVYN9O05/THMylS/EvxIOm9Ot2N/tOorsqoABYqSvqtIHsoOf1Kj3gV7wWy6Wm0WbUK6FrTnP8sChW5ONwwlin37n3zOmjtx2nJfAnTtSBYpwyX1iqzDksoavbk9xwvsWJ4TnkTpfQtSbNOgcBbawKrUVSipYoAZVHx8Y4xLRIRESBERAREQEREBERAREQEREBERAREQEREBERAREQEREBOR6i3T9S6n1TVdQZrU0m7R6LSIxBc1O4duCPV5iH3AwVz2E65OYr4V8vrGqoZhSmsut1enswWFu71XVEdtysWOOeNp9jLBs+C+n+WiAPUz1MjEKdoqGOMjHOcDB+OORLPZqFo6rUhIH53SvheebaCPVj/A4H/SJs9O6QumJO4sNoySSv0jg47e5z/n+lW8QLfrtQut0qA6bTDyqHLsj6ix2G+yoZAZMisKSQCQxGVxuC/RIzw51H83pKriVLEMr7c/WpIPBAI5HYiScgREQEREBERAREQEREBERAREQEREBERAREQEREBERATX12hq1KeVqK0tTcrbXUEBlOVYfBB7EcibEQKF1z8P3dXOj12sYbD5ek1es1Fuk3ZGASSW28Yw27vMtLr9eqCrVU6lnqNX/DVTYxu2L61JQjBUk7uByRwQL3EuiB8GaBqNKTbS+msuue16HdXFROFCrhmAGFU4BPJMnoiQIiICIiAiIgIiICIiAiIgIiICIiAiIgIiICIiAiIgIiICIiAiIgIiICIiAiIgIiICIiAiIgIiICIiAiIgIiICIiAiIgIiICIiAiIgIiICIi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5368" name="AutoShape 8" descr="data:image/jpeg;base64,/9j/4AAQSkZJRgABAQAAAQABAAD/2wCEAAkGBxANDQ4NDA4PDQ4PDA4QEBAPEBAQDg8RFRIXGhURFBMkHCggGRonGxYTLTEtJSktLi4uHB80ODQsNygtMTcBCgoKDg0OFA8QFCwZFBwsLCwsLCwrKysrLCwrNyssNywsNywsKyssKyw3LCsrKysrKysrKys3NysrKysrKysrK//AABEIAOEA4QMBIgACEQEDEQH/xAAbAAEAAgMBAQAAAAAAAAAAAAAABQYCBAcDAf/EADgQAAICAQMCBQIEBAMJAAAAAAECAAMRBBIhBTEGEyJBUTJhBxRxgRUjQlJykaEkM0NigrHB0fH/xAAWAQEBAQAAAAAAAAAAAAAAAAAAAQL/xAAWEQEBAQAAAAAAAAAAAAAAAAAAARH/2gAMAwEAAhEDEQA/AO4xEQEREBERAREQEREBERAREQEREBERAREQEREBERAREQEREBERAREQEREBERAREQEREBE86LlsRbKyGVlDKR2IPYz0gImAsXcUDDeFDFcjcFJIBI+CQ3+RmcBERAREQEREBERAREQEREBERAREQEREBERATXpdzbaGNYRdoRVJawggEu/bbzuAHPC5zzgbEhdVrGp1yqcmu2tAck4B3EDaO3uSf2+RAlL79jVLjJssK9wMYRmz9/p/1ntNM2LZbWApOwO4J3KUYALgjHuHbv8AHbvjcgIiIGl09RWGUsNz3XP2VScuedoJHuO3fOSATMuoawUozDDMADtLBeDnn/Q447yAqc6XXWqdpR2XKBW9KsWYMCclm47Aj6cbexjr7XW301UkpvY4yMJnawBY+6lRZ2xyU5AHITHQ382r8wS5Nv8AfjO1SVU4HAJABOPTkkjvJKYVVhFVF7KoA/QCZwEh9Jq1Gs1NaYP8yvzS1+7aRQpwtfO3g18cZyT8ZmJTeq4r6lalqsaraUtywby+AqYD/T2VjtPwTht2AFvqtVxlGDDOMg5HbP8A2ImchKdY1IrDEKrXV1sWDFVzwADvOM+gDvyfjmTcBERAREQEREBERAREQEREBERAREQEguuuRqdMoI9VdzYYZTNZQjfzgjk9/juPedkB1u3bqq2GNyUMDkoMC1wo78kEqP3C9+0QbvSAC1zAMCH2HcxYZxuyPsd4+3AxjtJKRfR29eoXsd6vt2kYBXaD2xyEHYmSkBERAgfEKYsR1rLsanG/PC7SMIQcjDB3BwMnAGZ56YU262pBUu+ih7dxKlkJYrjHJIJNnxgr7z08U4A07EnPnMqqCAWby2YBcgjd6OM4H39i6e6jU1nCLY1BB27SXBAJ5yDhSg/p7ue3MCeiIgJAeMtKjaddQ5ZTpbBYGXdkK3ofgd/Sx9j2k/Ijxbn+H6jHPoGeN3p3Ddx+mYGh066p7alCEOXArtzXvwoLsobJJBC44A4JOeZZpSem2shq3YIqvp2MD6RvfZbg5J+jn4/aXWB9iIgIiICIiAiIgIiICIiAiIgIiICVfrIReqabDHfZUu5Rz6UZ9hxg+9jHPyP1lonPeq6oHrgV1ZLK7qgj4z5lLVJwB8bmYc/LffKC39LUm/WOSSRZVSMhQCEqVtwx/wA1r9/iSciPDjlkvZ2ZmOsvB3EkDaQoC/Awo7cd5LwERECC8WlvL0+3fzq1Umshcbq3Ubm3DC5PJwT249xpeHkDaoPkD+Rc4XO4l2tGXHfgA4HqHDdjxj08eIDp9OfTkaxdpfOxSarBk4+xP74mHRd414LPuVtNZtAyEKlkIAXsAMccA8t8GUWmIiQJ4a6tXptV8bWqdWz2wVIOZ7yE8ZXOvT71pQ2W3BNPWqkKS17ivO4nAxvJ/aBX+lN5nSd2QbvI2B8kb7GIWvBOfqbb7+4z8S9yg+GLlejS1h9ytrqUxyAorra1QABj6ql/84l+ihERAREQEREBERAREQEREBERAREQE5h+IevrXqtNaAtYNKnmMpyKtzWGslexJ2n3BA9wOZ0HrnUk0Wk1Grt5TT0WWkZwW2qTtH3Pb95ynpujvatuo62zdqtXeXWuvFhOxTksQMKg+gA87feWC4eGOqLXqWpZdg1QW1f6j5gUK4ZuCe1fOOd/tiXSU7UdKGo0RsCZ1FKG6hwQpFyK2w8Y7gsp+AxEnfDnV11umS4YDbV3gEHBKggj7EEH/wCRRKRESCqfiDYPJ0tZA9erBJKlgqitgWx+rrPXodhfUVAjAWm5vrL5YCleDj4Y5GeMjjmRXja5W19FVgUomkZzvAKYdyCCD7HYB9vkd5LdE0gOuN+1d1egFfmbAtjC20nYfsvk/Pck45lFliIkCVr8RwP4NrWLbGrrS2tslcW12K9XI5+tUllnKfHGpv631Buj6UhdNpW33lm2Ja6AMXdhzsUlVA/vJJ+kGWCK8G9ZRKtJawsZdNrK3uJXAVWR6SxbHZRYG78D2PcdqU5AIOQRkEdjOT+FOi0PWK3Gx7ayFXbipq2qGRtzwAN+ftj7CW/wL1CzGp6bq23anp1wp3EjdbRtBptPyShXPAGTiKLVERIEREBERAREQEREBERAREQERECG8X6JtR0++pAS38uzCglmFdquVA9yQpH7yv8ARvDPp8ys1vU9a+pSStwKkhlByCCGHf7iXmRV3Qq/WdPZfozYWJ/L2FU3MclhUcoGJJJIUEkkmB49X1f5TSbAQdTePJ01fJNmodTtAUf0g5ZiOyhie2ZXejaZ+m6+nTplqNlVDWE+rATFYZQMd+R27t24B2F8JamixtRRqfP1BVlF+oezzgp58sE7gEyBkDAz8YEkendK1D6gXa7YUrKtUh2uQwVeSMfKqQc5G0frKLJERIOdfiBQv8T0djYJbTOFyyrjy7M8e/O/B5Esvhdi9mrfnaDpa13Z3YFCvj9M2HsJXPxIuI1elrDVgOnClh5m7Ljhc9iGPJBGAwyJMeBdQLPzgG703UZLghyTQncEfGMH/wBSi1xESBOIL0vVUavqDDzKS+u1w3IxTzksvZwpJGGz6SAeMH789vkZ1DQvuN2mFTWHBaq7ctVpAwG3gEo2ABnDZAAIOARRXPDfTGUqzBDldoCH6cnLZ5ye3P8AhPOcZjOp9TXSeJHdFUVroNElx5ADb7sqDkDPlNWcYOcL9synWuvdSozVR0pKjtydU1wu0qfcKoDMfs2yQOubS06JA96DWE322ai+8fzb2Qbi7KNpyAgVewC7cDGIHUlORkHIPbE+yN8NLYug0i3gC1dLUrgKFGQoHAycdvmSUgREQEREBERAREQEREBERAREQEREBERAREgfGvVTo9BY9bbLrSKaW77Xf+vGRkqoY499uIHLvGmvPUuu3DTMjJo666M5+uxGZ3C/PrJXBwMrLT4CtGm1jVkBK9XUCmN3qurUbuOy+nPtzzzgSr19A0un0uis0lot1Nmod7gtrHZWAV2bQcA559R3bi3fBIt1+mXUdOfU1DN+mrOprZUI/m04dQCfcjcOO2495oX+fZGeHerLrtLVqEK5ZQLAv9FgA3LjuO+Rn2IknMhERATX/I05DeTVuAAB2LkANuABx7Hn9ZsRACIiAiIgIiICIiAiIgIiICIiAiIgIiICIiAle8a6MW6WtnICU6qq1ycgKnKNYT/SFD7ifYKZYZ8IzweRA57R4bfILIyEDaCxrXIAf7kA4UkdxjHOe1k11Zq0OorXHm3oaagd2XusXYue5xnBJ9gCewm0emW0oU0OoWlcYSu+rz6KvsgDIwX7bsAYAAAxKrfoetU3tqWsq1j4K1CtU8qpcjOKyVKkjjjceeWwJRo+GvO6V1F9Owe2m66qkjebXXgKl2AvpOdoOcZUlyeMHponOzoL+pX1JfprqgprssvdXqK7XI2oSuC3vyGPA5BIYdEihERIEREBERATG1wqszEAKpJJIAAA5JPtMp46z/dWYUMfLfCsMq3pPBHuIGOg1QvqS0KyBxna+Ny89jgzYle8PdSdtCtzD07sojA1vVSxHlI3LAlVIBbdg4zke1gBgfYiICIiAiIgIiICIiAiIgIiICIiAiIgIiICIiAiIgIiICfD257T7NTqufy9+07T5NmD/b6Tz+0CseB9QTp9PXVzWlVa+sMqrWBtRFwgXkc9+Dkc95cpRPB7iqz8vWUsrSy2ms5DZ2E+oMGOF444zhxn2JvctCIiQIiICIiAiIgIiICIiAiIgIiICIiAiIgIiICIiAiIgJjaAVYN9O05/THMylS/EvxIOm9Ot2N/tOorsqoABYqSvqtIHsoOf1Kj3gV7wWy6Wm0WbUK6FrTnP8sChW5ONwwlin37n3zOmjtx2nJfAnTtSBYpwyX1iqzDksoavbk9xwvsWJ4TnkTpfQtSbNOgcBbawKrUVSipYoAZVHx8Y4xLRIRESBERAREQEREBERAREQEREBERAREQEREBERAREQEREBOR6i3T9S6n1TVdQZrU0m7R6LSIxBc1O4duCPV5iH3AwVz2E65OYr4V8vrGqoZhSmsut1enswWFu71XVEdtysWOOeNp9jLBs+C+n+WiAPUz1MjEKdoqGOMjHOcDB+OORLPZqFo6rUhIH53SvheebaCPVj/A4H/SJs9O6QumJO4sNoySSv0jg47e5z/n+lW8QLfrtQut0qA6bTDyqHLsj6ix2G+yoZAZMisKSQCQxGVxuC/RIzw51H83pKriVLEMr7c/WpIPBAI5HYiScgREQEREBERAREQEREBERAREQEREBERAREQEREBERATX12hq1KeVqK0tTcrbXUEBlOVYfBB7EcibEQKF1z8P3dXOj12sYbD5ek1es1Fuk3ZGASSW28Yw27vMtLr9eqCrVU6lnqNX/DVTYxu2L61JQjBUk7uByRwQL3EuiB8GaBqNKTbS+msuue16HdXFROFCrhmAGFU4BPJMnoiQIiICIiAiIgIiICIiAiIgIiICIiAiIgIiICIiAiIgIiICIiAiIgIiICIiAiIgIiICIiAiIgIiICIiAiIgIiICIiAiIgIiICIiAiIgIiICIi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5370" name="Picture 10" descr="http://www.publicdomainpictures.net/download-picture.php?adresar=20000&amp;soubor=rain-on-window.jpg"/>
          <p:cNvPicPr>
            <a:picLocks noChangeAspect="1" noChangeArrowheads="1"/>
          </p:cNvPicPr>
          <p:nvPr/>
        </p:nvPicPr>
        <p:blipFill>
          <a:blip r:embed="rId4"/>
          <a:srcRect/>
          <a:stretch>
            <a:fillRect/>
          </a:stretch>
        </p:blipFill>
        <p:spPr bwMode="auto">
          <a:xfrm>
            <a:off x="5508104" y="1772816"/>
            <a:ext cx="2507573" cy="2520280"/>
          </a:xfrm>
          <a:prstGeom prst="rect">
            <a:avLst/>
          </a:prstGeom>
          <a:noFill/>
        </p:spPr>
      </p:pic>
      <p:sp>
        <p:nvSpPr>
          <p:cNvPr id="9" name="TextBox 8"/>
          <p:cNvSpPr txBox="1"/>
          <p:nvPr/>
        </p:nvSpPr>
        <p:spPr>
          <a:xfrm>
            <a:off x="5580112" y="4437112"/>
            <a:ext cx="2736304" cy="523220"/>
          </a:xfrm>
          <a:prstGeom prst="rect">
            <a:avLst/>
          </a:prstGeom>
          <a:noFill/>
        </p:spPr>
        <p:txBody>
          <a:bodyPr wrap="square" rtlCol="0">
            <a:spAutoFit/>
          </a:bodyPr>
          <a:lstStyle/>
          <a:p>
            <a:r>
              <a:rPr lang="en-GB" sz="2800" dirty="0" smtClean="0"/>
              <a:t>Mobile phase</a:t>
            </a:r>
            <a:endParaRPr lang="en-GB"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404664"/>
            <a:ext cx="6552728" cy="707886"/>
          </a:xfrm>
          <a:prstGeom prst="rect">
            <a:avLst/>
          </a:prstGeom>
          <a:noFill/>
        </p:spPr>
        <p:txBody>
          <a:bodyPr wrap="square" rtlCol="0">
            <a:spAutoFit/>
          </a:bodyPr>
          <a:lstStyle/>
          <a:p>
            <a:pPr algn="ctr"/>
            <a:r>
              <a:rPr lang="en-GB" sz="4000" b="1" dirty="0" smtClean="0">
                <a:solidFill>
                  <a:srgbClr val="7030A0"/>
                </a:solidFill>
                <a:latin typeface="Times New Roman" pitchFamily="18" charset="0"/>
                <a:cs typeface="Times New Roman" pitchFamily="18" charset="0"/>
              </a:rPr>
              <a:t>Column Chromatography</a:t>
            </a:r>
            <a:endParaRPr lang="en-GB" sz="4000" b="1" dirty="0">
              <a:solidFill>
                <a:srgbClr val="7030A0"/>
              </a:solidFill>
              <a:latin typeface="Times New Roman" pitchFamily="18" charset="0"/>
              <a:cs typeface="Times New Roman" pitchFamily="18" charset="0"/>
            </a:endParaRPr>
          </a:p>
        </p:txBody>
      </p:sp>
      <p:pic>
        <p:nvPicPr>
          <p:cNvPr id="3" name="Picture 2"/>
          <p:cNvPicPr/>
          <p:nvPr/>
        </p:nvPicPr>
        <p:blipFill>
          <a:blip r:embed="rId2" cstate="print"/>
          <a:srcRect/>
          <a:stretch>
            <a:fillRect/>
          </a:stretch>
        </p:blipFill>
        <p:spPr bwMode="auto">
          <a:xfrm>
            <a:off x="1115616" y="1628800"/>
            <a:ext cx="2664296" cy="396044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5508104" y="1556792"/>
            <a:ext cx="2376264" cy="412603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88640"/>
            <a:ext cx="7704856" cy="707886"/>
          </a:xfrm>
          <a:prstGeom prst="rect">
            <a:avLst/>
          </a:prstGeom>
          <a:noFill/>
        </p:spPr>
        <p:txBody>
          <a:bodyPr wrap="square" rtlCol="0">
            <a:spAutoFit/>
          </a:bodyPr>
          <a:lstStyle/>
          <a:p>
            <a:pPr algn="ctr"/>
            <a:r>
              <a:rPr lang="en-GB" sz="4000" b="1" dirty="0" smtClean="0">
                <a:solidFill>
                  <a:srgbClr val="7030A0"/>
                </a:solidFill>
                <a:latin typeface="Times New Roman" pitchFamily="18" charset="0"/>
                <a:cs typeface="Times New Roman" pitchFamily="18" charset="0"/>
              </a:rPr>
              <a:t>Solid Phase Extraction</a:t>
            </a:r>
            <a:endParaRPr lang="en-GB" sz="4000" b="1" dirty="0">
              <a:solidFill>
                <a:srgbClr val="7030A0"/>
              </a:solidFill>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3"/>
          <a:srcRect/>
          <a:stretch>
            <a:fillRect/>
          </a:stretch>
        </p:blipFill>
        <p:spPr bwMode="auto">
          <a:xfrm>
            <a:off x="1907704" y="1243671"/>
            <a:ext cx="4824537" cy="470686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467544" y="2060848"/>
            <a:ext cx="7920880" cy="2664296"/>
          </a:xfrm>
          <a:prstGeom prst="rect">
            <a:avLst/>
          </a:prstGeom>
          <a:noFill/>
          <a:ln w="9525">
            <a:noFill/>
            <a:miter lim="800000"/>
            <a:headEnd/>
            <a:tailEnd/>
          </a:ln>
        </p:spPr>
      </p:pic>
      <p:sp>
        <p:nvSpPr>
          <p:cNvPr id="3" name="TextBox 2"/>
          <p:cNvSpPr txBox="1"/>
          <p:nvPr/>
        </p:nvSpPr>
        <p:spPr>
          <a:xfrm>
            <a:off x="611560" y="188640"/>
            <a:ext cx="7704856" cy="707886"/>
          </a:xfrm>
          <a:prstGeom prst="rect">
            <a:avLst/>
          </a:prstGeom>
          <a:noFill/>
        </p:spPr>
        <p:txBody>
          <a:bodyPr wrap="square" rtlCol="0">
            <a:spAutoFit/>
          </a:bodyPr>
          <a:lstStyle/>
          <a:p>
            <a:pPr algn="ctr"/>
            <a:r>
              <a:rPr lang="en-GB" sz="4000" b="1" dirty="0" smtClean="0">
                <a:solidFill>
                  <a:srgbClr val="7030A0"/>
                </a:solidFill>
                <a:latin typeface="Times New Roman" pitchFamily="18" charset="0"/>
                <a:cs typeface="Times New Roman" pitchFamily="18" charset="0"/>
              </a:rPr>
              <a:t>Ion Pair Chromatography</a:t>
            </a:r>
            <a:endParaRPr lang="en-GB" sz="4000" b="1" dirty="0">
              <a:solidFill>
                <a:srgbClr val="7030A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P_20141001_10_10_34_Pro.jpg"/>
          <p:cNvPicPr>
            <a:picLocks noChangeAspect="1"/>
          </p:cNvPicPr>
          <p:nvPr/>
        </p:nvPicPr>
        <p:blipFill>
          <a:blip r:embed="rId2"/>
          <a:stretch>
            <a:fillRect/>
          </a:stretch>
        </p:blipFill>
        <p:spPr>
          <a:xfrm>
            <a:off x="1259632" y="260648"/>
            <a:ext cx="6975332" cy="5589240"/>
          </a:xfrm>
          <a:prstGeom prst="rect">
            <a:avLst/>
          </a:prstGeom>
        </p:spPr>
      </p:pic>
      <p:sp>
        <p:nvSpPr>
          <p:cNvPr id="3" name="Right Arrow 2"/>
          <p:cNvSpPr/>
          <p:nvPr/>
        </p:nvSpPr>
        <p:spPr>
          <a:xfrm rot="1898945">
            <a:off x="503706" y="1785141"/>
            <a:ext cx="1646880" cy="5040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ight Arrow 3"/>
          <p:cNvSpPr/>
          <p:nvPr/>
        </p:nvSpPr>
        <p:spPr>
          <a:xfrm rot="5400000">
            <a:off x="4038006" y="3114050"/>
            <a:ext cx="1458332" cy="5040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ight Arrow 4"/>
          <p:cNvSpPr/>
          <p:nvPr/>
        </p:nvSpPr>
        <p:spPr>
          <a:xfrm>
            <a:off x="4427984" y="1124744"/>
            <a:ext cx="2016224" cy="5040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P_20141001_10_12_08_Pro.jpg"/>
          <p:cNvPicPr>
            <a:picLocks noChangeAspect="1"/>
          </p:cNvPicPr>
          <p:nvPr/>
        </p:nvPicPr>
        <p:blipFill>
          <a:blip r:embed="rId2"/>
          <a:stretch>
            <a:fillRect/>
          </a:stretch>
        </p:blipFill>
        <p:spPr>
          <a:xfrm>
            <a:off x="251520" y="1124744"/>
            <a:ext cx="2860456" cy="4032448"/>
          </a:xfrm>
          <a:prstGeom prst="rect">
            <a:avLst/>
          </a:prstGeom>
        </p:spPr>
      </p:pic>
      <p:sp>
        <p:nvSpPr>
          <p:cNvPr id="3" name="Right Arrow 2"/>
          <p:cNvSpPr/>
          <p:nvPr/>
        </p:nvSpPr>
        <p:spPr>
          <a:xfrm rot="10800000">
            <a:off x="3059832" y="1340768"/>
            <a:ext cx="1646880" cy="5040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descr="WP_20141001_10_12_48_Pro.jpg"/>
          <p:cNvPicPr>
            <a:picLocks noChangeAspect="1"/>
          </p:cNvPicPr>
          <p:nvPr/>
        </p:nvPicPr>
        <p:blipFill>
          <a:blip r:embed="rId3"/>
          <a:stretch>
            <a:fillRect/>
          </a:stretch>
        </p:blipFill>
        <p:spPr>
          <a:xfrm>
            <a:off x="5868144" y="980728"/>
            <a:ext cx="2743626" cy="5157192"/>
          </a:xfrm>
          <a:prstGeom prst="rect">
            <a:avLst/>
          </a:prstGeom>
        </p:spPr>
      </p:pic>
      <p:sp>
        <p:nvSpPr>
          <p:cNvPr id="5" name="Right Arrow 4"/>
          <p:cNvSpPr/>
          <p:nvPr/>
        </p:nvSpPr>
        <p:spPr>
          <a:xfrm>
            <a:off x="5004048" y="2636912"/>
            <a:ext cx="1646880" cy="5040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556792"/>
            <a:ext cx="8424936" cy="313932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66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Don’t pull up the </a:t>
            </a:r>
          </a:p>
          <a:p>
            <a:pPr algn="ctr"/>
            <a:r>
              <a:rPr lang="en-US" sz="6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plunger until you have</a:t>
            </a:r>
          </a:p>
          <a:p>
            <a:pPr algn="ctr"/>
            <a:r>
              <a:rPr lang="en-US" sz="6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r</a:t>
            </a:r>
            <a:r>
              <a:rPr lang="en-US" sz="66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emoved the syringe!</a:t>
            </a:r>
            <a:endParaRPr lang="en-US" sz="66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423</TotalTime>
  <Words>454</Words>
  <Application>Microsoft Office PowerPoint</Application>
  <PresentationFormat>On-screen Show (4:3)</PresentationFormat>
  <Paragraphs>38</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Lloyd</dc:creator>
  <cp:lastModifiedBy>Chris Lloyd</cp:lastModifiedBy>
  <cp:revision>43</cp:revision>
  <dcterms:created xsi:type="dcterms:W3CDTF">2014-10-01T08:38:03Z</dcterms:created>
  <dcterms:modified xsi:type="dcterms:W3CDTF">2014-10-07T11:04:31Z</dcterms:modified>
</cp:coreProperties>
</file>